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47"/>
  </p:notesMasterIdLst>
  <p:sldIdLst>
    <p:sldId id="256" r:id="rId2"/>
    <p:sldId id="259" r:id="rId3"/>
    <p:sldId id="306" r:id="rId4"/>
    <p:sldId id="307" r:id="rId5"/>
    <p:sldId id="295" r:id="rId6"/>
    <p:sldId id="264" r:id="rId7"/>
    <p:sldId id="308" r:id="rId8"/>
    <p:sldId id="309" r:id="rId9"/>
    <p:sldId id="260" r:id="rId10"/>
    <p:sldId id="296" r:id="rId11"/>
    <p:sldId id="311" r:id="rId12"/>
    <p:sldId id="314" r:id="rId13"/>
    <p:sldId id="315" r:id="rId14"/>
    <p:sldId id="320" r:id="rId15"/>
    <p:sldId id="319" r:id="rId16"/>
    <p:sldId id="321" r:id="rId17"/>
    <p:sldId id="297" r:id="rId18"/>
    <p:sldId id="318" r:id="rId19"/>
    <p:sldId id="322" r:id="rId20"/>
    <p:sldId id="316" r:id="rId21"/>
    <p:sldId id="324" r:id="rId22"/>
    <p:sldId id="298" r:id="rId23"/>
    <p:sldId id="325" r:id="rId24"/>
    <p:sldId id="326" r:id="rId25"/>
    <p:sldId id="299" r:id="rId26"/>
    <p:sldId id="338" r:id="rId27"/>
    <p:sldId id="339" r:id="rId28"/>
    <p:sldId id="340" r:id="rId29"/>
    <p:sldId id="300" r:id="rId30"/>
    <p:sldId id="334" r:id="rId31"/>
    <p:sldId id="335" r:id="rId32"/>
    <p:sldId id="337" r:id="rId33"/>
    <p:sldId id="301" r:id="rId34"/>
    <p:sldId id="332" r:id="rId35"/>
    <p:sldId id="333" r:id="rId36"/>
    <p:sldId id="302" r:id="rId37"/>
    <p:sldId id="329" r:id="rId38"/>
    <p:sldId id="330" r:id="rId39"/>
    <p:sldId id="331" r:id="rId40"/>
    <p:sldId id="303" r:id="rId41"/>
    <p:sldId id="261" r:id="rId42"/>
    <p:sldId id="305" r:id="rId43"/>
    <p:sldId id="328" r:id="rId44"/>
    <p:sldId id="313" r:id="rId45"/>
    <p:sldId id="262"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0" y="-3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3150784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GB" sz="8600">
                <a:solidFill>
                  <a:schemeClr val="dk1"/>
                </a:solidFill>
              </a:rPr>
              <a:t>“</a:t>
            </a:r>
            <a:endParaRPr sz="8600">
              <a:solidFill>
                <a:schemeClr val="dk1"/>
              </a:solidFill>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13291" y="925033"/>
            <a:ext cx="6777815" cy="247114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4800" dirty="0">
                <a:latin typeface="+mj-lt"/>
              </a:rPr>
              <a:t>BẢO MẬT CHỐNG GIAN LẬN TRONG THƯƠNG MẠI ĐIỆN TỬ</a:t>
            </a:r>
            <a:endParaRPr sz="4800" dirty="0">
              <a:latin typeface="+mj-lt"/>
            </a:endParaRPr>
          </a:p>
        </p:txBody>
      </p:sp>
      <p:sp>
        <p:nvSpPr>
          <p:cNvPr id="2" name="Google Shape;956;p47"/>
          <p:cNvSpPr/>
          <p:nvPr/>
        </p:nvSpPr>
        <p:spPr>
          <a:xfrm>
            <a:off x="718458" y="2059521"/>
            <a:ext cx="607928" cy="875065"/>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571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3" name="TextBox 2"/>
          <p:cNvSpPr txBox="1"/>
          <p:nvPr/>
        </p:nvSpPr>
        <p:spPr>
          <a:xfrm>
            <a:off x="1813291" y="3242930"/>
            <a:ext cx="2962671" cy="738664"/>
          </a:xfrm>
          <a:prstGeom prst="rect">
            <a:avLst/>
          </a:prstGeom>
          <a:noFill/>
        </p:spPr>
        <p:txBody>
          <a:bodyPr wrap="none" rtlCol="0">
            <a:spAutoFit/>
          </a:bodyPr>
          <a:lstStyle/>
          <a:p>
            <a:r>
              <a:rPr lang="en-US" dirty="0">
                <a:solidFill>
                  <a:srgbClr val="FFFF00"/>
                </a:solidFill>
              </a:rPr>
              <a:t>Lê </a:t>
            </a:r>
            <a:r>
              <a:rPr lang="en-US" dirty="0" err="1">
                <a:solidFill>
                  <a:srgbClr val="FFFF00"/>
                </a:solidFill>
              </a:rPr>
              <a:t>Mạnh</a:t>
            </a:r>
            <a:r>
              <a:rPr lang="en-US" dirty="0">
                <a:solidFill>
                  <a:srgbClr val="FFFF00"/>
                </a:solidFill>
              </a:rPr>
              <a:t> </a:t>
            </a:r>
            <a:r>
              <a:rPr lang="en-US" dirty="0" err="1">
                <a:solidFill>
                  <a:srgbClr val="FFFF00"/>
                </a:solidFill>
              </a:rPr>
              <a:t>Dương</a:t>
            </a:r>
            <a:r>
              <a:rPr lang="en-US" dirty="0">
                <a:solidFill>
                  <a:srgbClr val="FFFF00"/>
                </a:solidFill>
              </a:rPr>
              <a:t> </a:t>
            </a:r>
            <a:r>
              <a:rPr lang="en-US">
                <a:solidFill>
                  <a:srgbClr val="FFFF00"/>
                </a:solidFill>
              </a:rPr>
              <a:t>– B19DCCN151</a:t>
            </a:r>
            <a:endParaRPr lang="en-US" dirty="0">
              <a:solidFill>
                <a:srgbClr val="FFFF00"/>
              </a:solidFill>
            </a:endParaRPr>
          </a:p>
          <a:p>
            <a:r>
              <a:rPr lang="en-US" dirty="0" err="1">
                <a:solidFill>
                  <a:srgbClr val="FFFF00"/>
                </a:solidFill>
              </a:rPr>
              <a:t>Đoàn</a:t>
            </a:r>
            <a:r>
              <a:rPr lang="en-US" dirty="0">
                <a:solidFill>
                  <a:srgbClr val="FFFF00"/>
                </a:solidFill>
              </a:rPr>
              <a:t> Minh </a:t>
            </a:r>
            <a:r>
              <a:rPr lang="en-US" dirty="0" err="1">
                <a:solidFill>
                  <a:srgbClr val="FFFF00"/>
                </a:solidFill>
              </a:rPr>
              <a:t>Đức</a:t>
            </a:r>
            <a:r>
              <a:rPr lang="en-US" dirty="0">
                <a:solidFill>
                  <a:srgbClr val="FFFF00"/>
                </a:solidFill>
              </a:rPr>
              <a:t> – B19DCCN187</a:t>
            </a:r>
          </a:p>
          <a:p>
            <a:r>
              <a:rPr lang="en-US" dirty="0" err="1">
                <a:solidFill>
                  <a:srgbClr val="FFFF00"/>
                </a:solidFill>
              </a:rPr>
              <a:t>Nguyễn</a:t>
            </a:r>
            <a:r>
              <a:rPr lang="en-US" dirty="0">
                <a:solidFill>
                  <a:srgbClr val="FFFF00"/>
                </a:solidFill>
              </a:rPr>
              <a:t> </a:t>
            </a:r>
            <a:r>
              <a:rPr lang="en-US" dirty="0" err="1">
                <a:solidFill>
                  <a:srgbClr val="FFFF00"/>
                </a:solidFill>
              </a:rPr>
              <a:t>Tuấn</a:t>
            </a:r>
            <a:r>
              <a:rPr lang="en-US" dirty="0">
                <a:solidFill>
                  <a:srgbClr val="FFFF00"/>
                </a:solidFill>
              </a:rPr>
              <a:t> Anh – B19DCCN031</a:t>
            </a:r>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90817" y="1935620"/>
            <a:ext cx="7204327" cy="127226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sz="4400" dirty="0"/>
              <a:t>Các vấn đề và bối cảnh bảo mật thương mại điện tử cơ bản</a:t>
            </a:r>
            <a:endParaRPr lang="en-US" sz="44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THUẬT NGỮ BẢO MẬT CƠ BẢN</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11</a:t>
            </a:fld>
            <a:endParaRPr lang="en-GB"/>
          </a:p>
        </p:txBody>
      </p:sp>
      <p:graphicFrame>
        <p:nvGraphicFramePr>
          <p:cNvPr id="5" name="Google Shape;327;p24"/>
          <p:cNvGraphicFramePr/>
          <p:nvPr/>
        </p:nvGraphicFramePr>
        <p:xfrm>
          <a:off x="633858" y="1314213"/>
          <a:ext cx="8006317" cy="3733730"/>
        </p:xfrm>
        <a:graphic>
          <a:graphicData uri="http://schemas.openxmlformats.org/drawingml/2006/table">
            <a:tbl>
              <a:tblPr>
                <a:noFill/>
                <a:tableStyleId>{C4F80A88-0439-40A4-8FF8-592034F107EF}</a:tableStyleId>
              </a:tblPr>
              <a:tblGrid>
                <a:gridCol w="583093">
                  <a:extLst>
                    <a:ext uri="{9D8B030D-6E8A-4147-A177-3AD203B41FA5}">
                      <a16:colId xmlns:a16="http://schemas.microsoft.com/office/drawing/2014/main" xmlns="" val="20000"/>
                    </a:ext>
                  </a:extLst>
                </a:gridCol>
                <a:gridCol w="2350059">
                  <a:extLst>
                    <a:ext uri="{9D8B030D-6E8A-4147-A177-3AD203B41FA5}">
                      <a16:colId xmlns:a16="http://schemas.microsoft.com/office/drawing/2014/main" xmlns="" val="20001"/>
                    </a:ext>
                  </a:extLst>
                </a:gridCol>
                <a:gridCol w="5073165">
                  <a:extLst>
                    <a:ext uri="{9D8B030D-6E8A-4147-A177-3AD203B41FA5}">
                      <a16:colId xmlns:a16="http://schemas.microsoft.com/office/drawing/2014/main" xmlns="" val="20002"/>
                    </a:ext>
                  </a:extLst>
                </a:gridCol>
              </a:tblGrid>
              <a:tr h="0">
                <a:tc>
                  <a:txBody>
                    <a:bodyPr/>
                    <a:lstStyle/>
                    <a:p>
                      <a:pPr marL="0" lvl="0" indent="0" algn="ctr" rtl="0">
                        <a:spcBef>
                          <a:spcPts val="0"/>
                        </a:spcBef>
                        <a:spcAft>
                          <a:spcPts val="0"/>
                        </a:spcAft>
                        <a:buNone/>
                      </a:pPr>
                      <a:r>
                        <a:rPr lang="en-US" dirty="0">
                          <a:solidFill>
                            <a:srgbClr val="FFFF00"/>
                          </a:solidFill>
                          <a:latin typeface="Inria Sans"/>
                          <a:ea typeface="Inria Sans"/>
                          <a:cs typeface="Inria Sans"/>
                          <a:sym typeface="Inria Sans"/>
                        </a:rPr>
                        <a:t>STT</a:t>
                      </a:r>
                      <a:endParaRPr dirty="0">
                        <a:solidFill>
                          <a:srgbClr val="FFFF00"/>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err="1">
                          <a:solidFill>
                            <a:srgbClr val="FFFF00"/>
                          </a:solidFill>
                          <a:latin typeface="Inria Sans"/>
                          <a:ea typeface="Inria Sans"/>
                          <a:cs typeface="Inria Sans"/>
                          <a:sym typeface="Inria Sans"/>
                        </a:rPr>
                        <a:t>Thuật</a:t>
                      </a:r>
                      <a:r>
                        <a:rPr lang="en-US" dirty="0">
                          <a:solidFill>
                            <a:srgbClr val="FFFF00"/>
                          </a:solidFill>
                          <a:latin typeface="Inria Sans"/>
                          <a:ea typeface="Inria Sans"/>
                          <a:cs typeface="Inria Sans"/>
                          <a:sym typeface="Inria Sans"/>
                        </a:rPr>
                        <a:t> </a:t>
                      </a:r>
                      <a:r>
                        <a:rPr lang="en-US" dirty="0" err="1">
                          <a:solidFill>
                            <a:srgbClr val="FFFF00"/>
                          </a:solidFill>
                          <a:latin typeface="Inria Sans"/>
                          <a:ea typeface="Inria Sans"/>
                          <a:cs typeface="Inria Sans"/>
                          <a:sym typeface="Inria Sans"/>
                        </a:rPr>
                        <a:t>ngữ</a:t>
                      </a:r>
                      <a:endParaRPr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err="1">
                          <a:solidFill>
                            <a:srgbClr val="FFFF00"/>
                          </a:solidFill>
                          <a:latin typeface="Inria Sans"/>
                          <a:ea typeface="Inria Sans"/>
                          <a:cs typeface="Inria Sans"/>
                          <a:sym typeface="Inria Sans"/>
                        </a:rPr>
                        <a:t>Giải</a:t>
                      </a:r>
                      <a:r>
                        <a:rPr lang="en-US" dirty="0">
                          <a:solidFill>
                            <a:srgbClr val="FFFF00"/>
                          </a:solidFill>
                          <a:latin typeface="Inria Sans"/>
                          <a:ea typeface="Inria Sans"/>
                          <a:cs typeface="Inria Sans"/>
                          <a:sym typeface="Inria Sans"/>
                        </a:rPr>
                        <a:t> </a:t>
                      </a:r>
                      <a:r>
                        <a:rPr lang="en-US" dirty="0" err="1">
                          <a:solidFill>
                            <a:srgbClr val="FFFF00"/>
                          </a:solidFill>
                          <a:latin typeface="Inria Sans"/>
                          <a:ea typeface="Inria Sans"/>
                          <a:cs typeface="Inria Sans"/>
                          <a:sym typeface="Inria Sans"/>
                        </a:rPr>
                        <a:t>nghĩa</a:t>
                      </a:r>
                      <a:endParaRPr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0"/>
                  </a:ext>
                </a:extLst>
              </a:tr>
              <a:tr h="682393">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1</a:t>
                      </a:r>
                      <a:endParaRPr dirty="0">
                        <a:solidFill>
                          <a:srgbClr val="FFFF00"/>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err="1">
                          <a:solidFill>
                            <a:srgbClr val="FFFF00"/>
                          </a:solidFill>
                          <a:latin typeface="Inria Sans"/>
                          <a:ea typeface="Inria Sans"/>
                          <a:cs typeface="Inria Sans"/>
                          <a:sym typeface="Inria Sans"/>
                        </a:rPr>
                        <a:t>Kế</a:t>
                      </a:r>
                      <a:r>
                        <a:rPr lang="en-US" dirty="0">
                          <a:solidFill>
                            <a:srgbClr val="FFFF00"/>
                          </a:solidFill>
                          <a:latin typeface="Inria Sans"/>
                          <a:ea typeface="Inria Sans"/>
                          <a:cs typeface="Inria Sans"/>
                          <a:sym typeface="Inria Sans"/>
                        </a:rPr>
                        <a:t> </a:t>
                      </a:r>
                      <a:r>
                        <a:rPr lang="en-US" dirty="0" err="1">
                          <a:solidFill>
                            <a:srgbClr val="FFFF00"/>
                          </a:solidFill>
                          <a:latin typeface="Inria Sans"/>
                          <a:ea typeface="Inria Sans"/>
                          <a:cs typeface="Inria Sans"/>
                          <a:sym typeface="Inria Sans"/>
                        </a:rPr>
                        <a:t>hoạch</a:t>
                      </a:r>
                      <a:r>
                        <a:rPr lang="en-US" dirty="0">
                          <a:solidFill>
                            <a:srgbClr val="FFFF00"/>
                          </a:solidFill>
                          <a:latin typeface="Inria Sans"/>
                          <a:ea typeface="Inria Sans"/>
                          <a:cs typeface="Inria Sans"/>
                          <a:sym typeface="Inria Sans"/>
                        </a:rPr>
                        <a:t> kinh </a:t>
                      </a:r>
                      <a:r>
                        <a:rPr lang="en-US" dirty="0" err="1">
                          <a:solidFill>
                            <a:srgbClr val="FFFF00"/>
                          </a:solidFill>
                          <a:latin typeface="Inria Sans"/>
                          <a:ea typeface="Inria Sans"/>
                          <a:cs typeface="Inria Sans"/>
                          <a:sym typeface="Inria Sans"/>
                        </a:rPr>
                        <a:t>doanh</a:t>
                      </a:r>
                      <a:r>
                        <a:rPr lang="en-US" dirty="0">
                          <a:solidFill>
                            <a:srgbClr val="FFFF00"/>
                          </a:solidFill>
                          <a:latin typeface="Inria Sans"/>
                          <a:ea typeface="Inria Sans"/>
                          <a:cs typeface="Inria Sans"/>
                          <a:sym typeface="Inria Sans"/>
                        </a:rPr>
                        <a:t> </a:t>
                      </a:r>
                      <a:r>
                        <a:rPr lang="en-US" dirty="0" err="1">
                          <a:solidFill>
                            <a:srgbClr val="FFFF00"/>
                          </a:solidFill>
                          <a:latin typeface="Inria Sans"/>
                          <a:ea typeface="Inria Sans"/>
                          <a:cs typeface="Inria Sans"/>
                          <a:sym typeface="Inria Sans"/>
                        </a:rPr>
                        <a:t>liên</a:t>
                      </a:r>
                      <a:r>
                        <a:rPr lang="en-US" dirty="0">
                          <a:solidFill>
                            <a:srgbClr val="FFFF00"/>
                          </a:solidFill>
                          <a:latin typeface="Inria Sans"/>
                          <a:ea typeface="Inria Sans"/>
                          <a:cs typeface="Inria Sans"/>
                          <a:sym typeface="Inria Sans"/>
                        </a:rPr>
                        <a:t> </a:t>
                      </a:r>
                      <a:r>
                        <a:rPr lang="en-US" dirty="0" err="1">
                          <a:solidFill>
                            <a:srgbClr val="FFFF00"/>
                          </a:solidFill>
                          <a:latin typeface="Inria Sans"/>
                          <a:ea typeface="Inria Sans"/>
                          <a:cs typeface="Inria Sans"/>
                          <a:sym typeface="Inria Sans"/>
                        </a:rPr>
                        <a:t>tục</a:t>
                      </a:r>
                      <a:endParaRPr lang="en-US"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err="1">
                          <a:solidFill>
                            <a:srgbClr val="FFFF00"/>
                          </a:solidFill>
                          <a:latin typeface="Inria Sans"/>
                          <a:ea typeface="Inria Sans"/>
                          <a:cs typeface="Inria Sans"/>
                          <a:sym typeface="Inria Sans"/>
                        </a:rPr>
                        <a:t>Một</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kế</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hoạch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giúp</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doanh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nghiệp</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tiếp</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tục</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hoạt</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động</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sau</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khi</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thảm</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họa</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xảy</a:t>
                      </a:r>
                      <a:r>
                        <a:rPr lang="en-US" sz="1400" b="0" dirty="0">
                          <a:solidFill>
                            <a:srgbClr val="FFFF00"/>
                          </a:solidFill>
                          <a:latin typeface="Inria Sans"/>
                          <a:ea typeface="Inria Sans"/>
                          <a:cs typeface="Inria Sans"/>
                          <a:sym typeface="Inria Sans"/>
                        </a:rPr>
                        <a:t> ra; </a:t>
                      </a:r>
                      <a:r>
                        <a:rPr lang="en-US" sz="1400" b="0" dirty="0" err="1">
                          <a:solidFill>
                            <a:srgbClr val="FFFF00"/>
                          </a:solidFill>
                          <a:latin typeface="Inria Sans"/>
                          <a:ea typeface="Inria Sans"/>
                          <a:cs typeface="Inria Sans"/>
                          <a:sym typeface="Inria Sans"/>
                        </a:rPr>
                        <a:t>mỗi</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chức</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năng</a:t>
                      </a:r>
                      <a:r>
                        <a:rPr lang="en-US" sz="1400" b="0" dirty="0">
                          <a:solidFill>
                            <a:srgbClr val="FFFF00"/>
                          </a:solidFill>
                          <a:latin typeface="Inria Sans"/>
                          <a:ea typeface="Inria Sans"/>
                          <a:cs typeface="Inria Sans"/>
                          <a:sym typeface="Inria Sans"/>
                        </a:rPr>
                        <a:t> trong </a:t>
                      </a:r>
                      <a:r>
                        <a:rPr lang="en-US" sz="1400" b="0" dirty="0" err="1">
                          <a:solidFill>
                            <a:srgbClr val="FFFF00"/>
                          </a:solidFill>
                          <a:latin typeface="Inria Sans"/>
                          <a:ea typeface="Inria Sans"/>
                          <a:cs typeface="Inria Sans"/>
                          <a:sym typeface="Inria Sans"/>
                        </a:rPr>
                        <a:t>doanh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nghiệp</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phải</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có</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một</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kế</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hoạch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khả</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năng</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phục</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hồi</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hợp</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lệ</a:t>
                      </a:r>
                      <a:endParaRPr lang="en-US"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1"/>
                  </a:ext>
                </a:extLst>
              </a:tr>
              <a:tr h="307741">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2</a:t>
                      </a:r>
                      <a:endParaRPr dirty="0">
                        <a:solidFill>
                          <a:srgbClr val="FFFF00"/>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err="1">
                          <a:solidFill>
                            <a:srgbClr val="FFFF00"/>
                          </a:solidFill>
                          <a:latin typeface="Inria Sans"/>
                          <a:ea typeface="Inria Sans"/>
                          <a:cs typeface="Inria Sans"/>
                          <a:sym typeface="Inria Sans"/>
                        </a:rPr>
                        <a:t>Phạm</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tội</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mạng</a:t>
                      </a:r>
                      <a:endParaRPr sz="1400" b="0"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err="1">
                          <a:solidFill>
                            <a:srgbClr val="FFFF00"/>
                          </a:solidFill>
                          <a:latin typeface="Inria Sans"/>
                          <a:ea typeface="Inria Sans"/>
                          <a:cs typeface="Inria Sans"/>
                          <a:sym typeface="Inria Sans"/>
                        </a:rPr>
                        <a:t>Tội</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cố</a:t>
                      </a:r>
                      <a:r>
                        <a:rPr lang="en-US" sz="1400" b="0" dirty="0">
                          <a:solidFill>
                            <a:srgbClr val="FFFF00"/>
                          </a:solidFill>
                          <a:latin typeface="Inria Sans"/>
                          <a:ea typeface="Inria Sans"/>
                          <a:cs typeface="Inria Sans"/>
                          <a:sym typeface="Inria Sans"/>
                        </a:rPr>
                        <a:t> ý </a:t>
                      </a:r>
                      <a:r>
                        <a:rPr lang="en-US" sz="1400" b="0" dirty="0" err="1">
                          <a:solidFill>
                            <a:srgbClr val="FFFF00"/>
                          </a:solidFill>
                          <a:latin typeface="Inria Sans"/>
                          <a:ea typeface="Inria Sans"/>
                          <a:cs typeface="Inria Sans"/>
                          <a:sym typeface="Inria Sans"/>
                        </a:rPr>
                        <a:t>thực</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hiện</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trên</a:t>
                      </a:r>
                      <a:r>
                        <a:rPr lang="en-US" sz="1400" b="0" dirty="0">
                          <a:solidFill>
                            <a:srgbClr val="FFFF00"/>
                          </a:solidFill>
                          <a:latin typeface="Inria Sans"/>
                          <a:ea typeface="Inria Sans"/>
                          <a:cs typeface="Inria Sans"/>
                          <a:sym typeface="Inria Sans"/>
                        </a:rPr>
                        <a:t> Internet</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2"/>
                  </a:ext>
                </a:extLst>
              </a:tr>
              <a:tr h="307741">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3</a:t>
                      </a: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err="1">
                          <a:solidFill>
                            <a:srgbClr val="FFFF00"/>
                          </a:solidFill>
                          <a:latin typeface="Inria Sans"/>
                          <a:ea typeface="Inria Sans"/>
                          <a:cs typeface="Inria Sans"/>
                          <a:sym typeface="Inria Sans"/>
                        </a:rPr>
                        <a:t>Tội</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phạm</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mạng</a:t>
                      </a:r>
                      <a:endParaRPr sz="1400" b="0"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Người cố ý thực hiện phạm tội qua mạng Internet</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3"/>
                  </a:ext>
                </a:extLst>
              </a:tr>
              <a:tr h="495067">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4</a:t>
                      </a: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Exposure</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Chi phí ước tính, tổn thất hoặc thiệt hại có thể xảy ra nếu một mối đe dọa khai thác khả năng dễ bị tấn công</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4"/>
                  </a:ext>
                </a:extLst>
              </a:tr>
              <a:tr h="682393">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5</a:t>
                      </a: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Fraud</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Bất kỳ hoạt động kinh doanh nào sử dụng các biện pháp hoặc công cụ gian dối để tước đoạt tài sản hoặc các quyền khác của người khác</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5"/>
                  </a:ext>
                </a:extLst>
              </a:tr>
              <a:tr h="421967">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6</a:t>
                      </a: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Malware (</a:t>
                      </a:r>
                      <a:r>
                        <a:rPr lang="en-US" sz="1400" b="0" dirty="0" err="1">
                          <a:solidFill>
                            <a:srgbClr val="FFFF00"/>
                          </a:solidFill>
                          <a:latin typeface="Inria Sans"/>
                          <a:ea typeface="Inria Sans"/>
                          <a:cs typeface="Inria Sans"/>
                          <a:sym typeface="Inria Sans"/>
                        </a:rPr>
                        <a:t>phần</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mềm</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độc</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hại</a:t>
                      </a:r>
                      <a:r>
                        <a:rPr lang="en-US" sz="1400" b="0" dirty="0">
                          <a:solidFill>
                            <a:srgbClr val="FFFF00"/>
                          </a:solidFill>
                          <a:latin typeface="Inria Sans"/>
                          <a:ea typeface="Inria Sans"/>
                          <a:cs typeface="Inria Sans"/>
                          <a:sym typeface="Inria Sans"/>
                        </a:rPr>
                        <a:t>)</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err="1">
                          <a:solidFill>
                            <a:srgbClr val="FFFF00"/>
                          </a:solidFill>
                          <a:latin typeface="Inria Sans"/>
                          <a:ea typeface="Inria Sans"/>
                          <a:cs typeface="Inria Sans"/>
                          <a:sym typeface="Inria Sans"/>
                        </a:rPr>
                        <a:t>Một</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thuật</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ngữ</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chung</a:t>
                      </a:r>
                      <a:r>
                        <a:rPr lang="en-US" sz="1400" b="0" dirty="0">
                          <a:solidFill>
                            <a:srgbClr val="FFFF00"/>
                          </a:solidFill>
                          <a:latin typeface="Inria Sans"/>
                          <a:ea typeface="Inria Sans"/>
                          <a:cs typeface="Inria Sans"/>
                          <a:sym typeface="Inria Sans"/>
                        </a:rPr>
                        <a:t> cho </a:t>
                      </a:r>
                      <a:r>
                        <a:rPr lang="en-US" sz="1400" b="0" dirty="0" err="1">
                          <a:solidFill>
                            <a:srgbClr val="FFFF00"/>
                          </a:solidFill>
                          <a:latin typeface="Inria Sans"/>
                          <a:ea typeface="Inria Sans"/>
                          <a:cs typeface="Inria Sans"/>
                          <a:sym typeface="Inria Sans"/>
                        </a:rPr>
                        <a:t>phần</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mềm</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độc</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hại</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6"/>
                  </a:ext>
                </a:extLst>
              </a:tr>
            </a:tbl>
          </a:graphicData>
        </a:graphic>
      </p:graphicFrame>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THUẬT NGỮ BẢO MẬT CƠ BẢN</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12</a:t>
            </a:fld>
            <a:endParaRPr lang="en-GB"/>
          </a:p>
        </p:txBody>
      </p:sp>
      <p:graphicFrame>
        <p:nvGraphicFramePr>
          <p:cNvPr id="5" name="Google Shape;327;p24"/>
          <p:cNvGraphicFramePr/>
          <p:nvPr/>
        </p:nvGraphicFramePr>
        <p:xfrm>
          <a:off x="627321" y="1323764"/>
          <a:ext cx="8012854" cy="3947090"/>
        </p:xfrm>
        <a:graphic>
          <a:graphicData uri="http://schemas.openxmlformats.org/drawingml/2006/table">
            <a:tbl>
              <a:tblPr>
                <a:noFill/>
                <a:tableStyleId>{C4F80A88-0439-40A4-8FF8-592034F107EF}</a:tableStyleId>
              </a:tblPr>
              <a:tblGrid>
                <a:gridCol w="583569">
                  <a:extLst>
                    <a:ext uri="{9D8B030D-6E8A-4147-A177-3AD203B41FA5}">
                      <a16:colId xmlns:a16="http://schemas.microsoft.com/office/drawing/2014/main" xmlns="" val="20000"/>
                    </a:ext>
                  </a:extLst>
                </a:gridCol>
                <a:gridCol w="1362189">
                  <a:extLst>
                    <a:ext uri="{9D8B030D-6E8A-4147-A177-3AD203B41FA5}">
                      <a16:colId xmlns:a16="http://schemas.microsoft.com/office/drawing/2014/main" xmlns="" val="20001"/>
                    </a:ext>
                  </a:extLst>
                </a:gridCol>
                <a:gridCol w="6067096">
                  <a:extLst>
                    <a:ext uri="{9D8B030D-6E8A-4147-A177-3AD203B41FA5}">
                      <a16:colId xmlns:a16="http://schemas.microsoft.com/office/drawing/2014/main" xmlns="" val="20002"/>
                    </a:ext>
                  </a:extLst>
                </a:gridCol>
              </a:tblGrid>
              <a:tr h="276287">
                <a:tc>
                  <a:txBody>
                    <a:bodyPr/>
                    <a:lstStyle/>
                    <a:p>
                      <a:pPr marL="0" lvl="0" indent="0" algn="ctr" rtl="0">
                        <a:spcBef>
                          <a:spcPts val="0"/>
                        </a:spcBef>
                        <a:spcAft>
                          <a:spcPts val="0"/>
                        </a:spcAft>
                        <a:buNone/>
                      </a:pPr>
                      <a:r>
                        <a:rPr lang="en-US" dirty="0">
                          <a:solidFill>
                            <a:srgbClr val="FFFF00"/>
                          </a:solidFill>
                          <a:latin typeface="Inria Sans"/>
                          <a:ea typeface="Inria Sans"/>
                          <a:cs typeface="Inria Sans"/>
                          <a:sym typeface="Inria Sans"/>
                        </a:rPr>
                        <a:t>STT</a:t>
                      </a:r>
                      <a:endParaRPr dirty="0">
                        <a:solidFill>
                          <a:srgbClr val="FFFF00"/>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err="1">
                          <a:solidFill>
                            <a:srgbClr val="FFFF00"/>
                          </a:solidFill>
                          <a:latin typeface="Inria Sans"/>
                          <a:ea typeface="Inria Sans"/>
                          <a:cs typeface="Inria Sans"/>
                          <a:sym typeface="Inria Sans"/>
                        </a:rPr>
                        <a:t>Thuật</a:t>
                      </a:r>
                      <a:r>
                        <a:rPr lang="en-US" dirty="0">
                          <a:solidFill>
                            <a:srgbClr val="FFFF00"/>
                          </a:solidFill>
                          <a:latin typeface="Inria Sans"/>
                          <a:ea typeface="Inria Sans"/>
                          <a:cs typeface="Inria Sans"/>
                          <a:sym typeface="Inria Sans"/>
                        </a:rPr>
                        <a:t> </a:t>
                      </a:r>
                      <a:r>
                        <a:rPr lang="en-US" dirty="0" err="1">
                          <a:solidFill>
                            <a:srgbClr val="FFFF00"/>
                          </a:solidFill>
                          <a:latin typeface="Inria Sans"/>
                          <a:ea typeface="Inria Sans"/>
                          <a:cs typeface="Inria Sans"/>
                          <a:sym typeface="Inria Sans"/>
                        </a:rPr>
                        <a:t>ngữ</a:t>
                      </a:r>
                      <a:endParaRPr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err="1">
                          <a:solidFill>
                            <a:srgbClr val="FFFF00"/>
                          </a:solidFill>
                          <a:latin typeface="Inria Sans"/>
                          <a:ea typeface="Inria Sans"/>
                          <a:cs typeface="Inria Sans"/>
                          <a:sym typeface="Inria Sans"/>
                        </a:rPr>
                        <a:t>Giải</a:t>
                      </a:r>
                      <a:r>
                        <a:rPr lang="en-US" dirty="0">
                          <a:solidFill>
                            <a:srgbClr val="FFFF00"/>
                          </a:solidFill>
                          <a:latin typeface="Inria Sans"/>
                          <a:ea typeface="Inria Sans"/>
                          <a:cs typeface="Inria Sans"/>
                          <a:sym typeface="Inria Sans"/>
                        </a:rPr>
                        <a:t> </a:t>
                      </a:r>
                      <a:r>
                        <a:rPr lang="en-US" dirty="0" err="1">
                          <a:solidFill>
                            <a:srgbClr val="FFFF00"/>
                          </a:solidFill>
                          <a:latin typeface="Inria Sans"/>
                          <a:ea typeface="Inria Sans"/>
                          <a:cs typeface="Inria Sans"/>
                          <a:sym typeface="Inria Sans"/>
                        </a:rPr>
                        <a:t>nghĩa</a:t>
                      </a:r>
                      <a:endParaRPr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0"/>
                  </a:ext>
                </a:extLst>
              </a:tr>
              <a:tr h="444467">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7</a:t>
                      </a:r>
                      <a:endParaRPr dirty="0">
                        <a:solidFill>
                          <a:srgbClr val="FFFF00"/>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a:solidFill>
                            <a:srgbClr val="FFFF00"/>
                          </a:solidFill>
                          <a:latin typeface="Inria Sans"/>
                          <a:ea typeface="Inria Sans"/>
                          <a:cs typeface="Inria Sans"/>
                          <a:sym typeface="Inria Sans"/>
                        </a:rPr>
                        <a:t>Phishing</a:t>
                      </a: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err="1">
                          <a:solidFill>
                            <a:srgbClr val="FFFF00"/>
                          </a:solidFill>
                          <a:latin typeface="Inria Sans"/>
                          <a:ea typeface="Inria Sans"/>
                          <a:cs typeface="Inria Sans"/>
                          <a:sym typeface="Inria Sans"/>
                        </a:rPr>
                        <a:t>Một</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kỹ</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thuật</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phần</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mềm</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tội</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phạm</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đánh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cắp</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danh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tính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của</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công</a:t>
                      </a:r>
                      <a:r>
                        <a:rPr lang="en-US" sz="1400" b="0" dirty="0">
                          <a:solidFill>
                            <a:srgbClr val="FFFF00"/>
                          </a:solidFill>
                          <a:latin typeface="Inria Sans"/>
                          <a:ea typeface="Inria Sans"/>
                          <a:cs typeface="Inria Sans"/>
                          <a:sym typeface="Inria Sans"/>
                        </a:rPr>
                        <a:t> ty </a:t>
                      </a:r>
                      <a:r>
                        <a:rPr lang="en-US" sz="1400" b="0" dirty="0" err="1">
                          <a:solidFill>
                            <a:srgbClr val="FFFF00"/>
                          </a:solidFill>
                          <a:latin typeface="Inria Sans"/>
                          <a:ea typeface="Inria Sans"/>
                          <a:cs typeface="Inria Sans"/>
                          <a:sym typeface="Inria Sans"/>
                        </a:rPr>
                        <a:t>mục</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tiêu</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để</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lấy</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danh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tính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của</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khách</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hàng</a:t>
                      </a:r>
                      <a:endParaRPr lang="en-US"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1"/>
                  </a:ext>
                </a:extLst>
              </a:tr>
              <a:tr h="276287">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8</a:t>
                      </a:r>
                      <a:endParaRPr dirty="0">
                        <a:solidFill>
                          <a:srgbClr val="FFFF00"/>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Risk</a:t>
                      </a:r>
                      <a:endParaRPr sz="1400" b="0"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Xác suất mà một lỗ hổng sẽ được biết và sử dụng</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2"/>
                  </a:ext>
                </a:extLst>
              </a:tr>
              <a:tr h="612646">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9</a:t>
                      </a: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err="1">
                          <a:solidFill>
                            <a:srgbClr val="FFFF00"/>
                          </a:solidFill>
                          <a:latin typeface="Inria Sans"/>
                          <a:ea typeface="Inria Sans"/>
                          <a:cs typeface="Inria Sans"/>
                          <a:sym typeface="Inria Sans"/>
                        </a:rPr>
                        <a:t>Kỹ</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thuật</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xã</a:t>
                      </a:r>
                      <a:r>
                        <a:rPr lang="en-US" sz="1400" b="0" dirty="0">
                          <a:solidFill>
                            <a:srgbClr val="FFFF00"/>
                          </a:solidFill>
                          <a:latin typeface="Inria Sans"/>
                          <a:ea typeface="Inria Sans"/>
                          <a:cs typeface="Inria Sans"/>
                          <a:sym typeface="Inria Sans"/>
                        </a:rPr>
                        <a:t> </a:t>
                      </a:r>
                      <a:r>
                        <a:rPr lang="en-US" sz="1400" b="0" dirty="0" err="1">
                          <a:solidFill>
                            <a:srgbClr val="FFFF00"/>
                          </a:solidFill>
                          <a:latin typeface="Inria Sans"/>
                          <a:ea typeface="Inria Sans"/>
                          <a:cs typeface="Inria Sans"/>
                          <a:sym typeface="Inria Sans"/>
                        </a:rPr>
                        <a:t>hội</a:t>
                      </a:r>
                      <a:endParaRPr sz="1400" b="0"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Một kiểu tấn công phi kỹ thuật sử dụng một số mưu mẹo để lừa người dùng tiết lộ thông tin hoặc thực hiện một hành động làm tổn hại đến máy tính hoặc mạng</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3"/>
                  </a:ext>
                </a:extLst>
              </a:tr>
              <a:tr h="276287">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10</a:t>
                      </a: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Spam</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T</a:t>
                      </a:r>
                      <a:r>
                        <a:rPr lang="vi-VN" sz="1400" b="0" dirty="0">
                          <a:solidFill>
                            <a:srgbClr val="FFFF00"/>
                          </a:solidFill>
                          <a:latin typeface="Inria Sans"/>
                          <a:ea typeface="Inria Sans"/>
                          <a:cs typeface="Inria Sans"/>
                          <a:sym typeface="Inria Sans"/>
                        </a:rPr>
                        <a:t>ương đương với thư rác</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4"/>
                  </a:ext>
                </a:extLst>
              </a:tr>
              <a:tr h="780826">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11</a:t>
                      </a: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Vulnerability</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Điểm yếu trong phần mềm hoặc cơ chế khác đe dọa tính bảo mật, tính toàn vẹn hoặc tính khả dụng của tài sản (nhớ lại mô hình CIA); nó có thể được tin tặc sử dụng trực tiếp để có quyền truy cập vào hệ thống hoặc mạng</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5"/>
                  </a:ext>
                </a:extLst>
              </a:tr>
              <a:tr h="444467">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12</a:t>
                      </a: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Zombies</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Máy tính bị nhiễm phần mềm độc hại nằm dưới sự kiểm soát của kẻ gửi thư rác, tin tặc hoặc tội phạm khác</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6"/>
                  </a:ext>
                </a:extLst>
              </a:tr>
            </a:tbl>
          </a:graphicData>
        </a:graphic>
      </p:graphicFrame>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043015" cy="351300"/>
          </a:xfrm>
        </p:spPr>
        <p:txBody>
          <a:bodyPr/>
          <a:lstStyle/>
          <a:p>
            <a:r>
              <a:rPr lang="vi-VN" dirty="0"/>
              <a:t>Chiến trường an ninh thương mại điện tử:</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13</a:t>
            </a:fld>
            <a:endParaRPr lang="en-GB"/>
          </a:p>
        </p:txBody>
      </p:sp>
      <p:pic>
        <p:nvPicPr>
          <p:cNvPr id="4" name="Picture 3"/>
          <p:cNvPicPr>
            <a:picLocks noChangeAspect="1"/>
          </p:cNvPicPr>
          <p:nvPr/>
        </p:nvPicPr>
        <p:blipFill>
          <a:blip r:embed="rId2"/>
          <a:stretch>
            <a:fillRect/>
          </a:stretch>
        </p:blipFill>
        <p:spPr>
          <a:xfrm>
            <a:off x="1350334" y="1450344"/>
            <a:ext cx="6262577" cy="3338106"/>
          </a:xfrm>
          <a:prstGeom prst="rect">
            <a:avLst/>
          </a:prstGeom>
        </p:spPr>
      </p:pic>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14</a:t>
            </a:fld>
            <a:endParaRPr lang="en-GB"/>
          </a:p>
        </p:txBody>
      </p:sp>
      <p:sp>
        <p:nvSpPr>
          <p:cNvPr id="3" name="Rectangle 2"/>
          <p:cNvSpPr/>
          <p:nvPr/>
        </p:nvSpPr>
        <p:spPr>
          <a:xfrm>
            <a:off x="372140" y="350874"/>
            <a:ext cx="8144539" cy="4369982"/>
          </a:xfrm>
          <a:prstGeom prst="rect">
            <a:avLst/>
          </a:prstGeom>
          <a:solidFill>
            <a:schemeClr val="accent2">
              <a:lumMod val="40000"/>
              <a:lumOff val="60000"/>
            </a:schemeClr>
          </a:solidFill>
          <a:ln>
            <a:solidFill>
              <a:schemeClr val="bg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CÁC MỐI ĐE DỌA, TẤN CÔNG VÀ KẺ TẤN CÔNG</a:t>
            </a:r>
          </a:p>
          <a:p>
            <a:pPr marL="285750" indent="-285750">
              <a:lnSpc>
                <a:spcPct val="107000"/>
              </a:lnSpc>
              <a:spcAft>
                <a:spcPts val="800"/>
              </a:spcAft>
              <a:buFont typeface="Courier New" panose="02070309020205020404" pitchFamily="49" charset="0"/>
              <a:buChar char="o"/>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Đe</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doạ</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ngoài</a:t>
            </a:r>
            <a:r>
              <a:rPr lang="en-US" sz="1600" dirty="0">
                <a:effectLst/>
                <a:latin typeface="Calibri" panose="020F0502020204030204" pitchFamily="34" charset="0"/>
                <a:ea typeface="Calibri" panose="020F0502020204030204" pitchFamily="34" charset="0"/>
                <a:cs typeface="Times New Roman" panose="02020603050405020304" pitchFamily="18" charset="0"/>
              </a:rPr>
              <a:t> ý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muốn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Courier New" panose="02070309020205020404" pitchFamily="49" charset="0"/>
              <a:buChar char="o"/>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Tấn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600" dirty="0">
                <a:effectLst/>
                <a:latin typeface="Calibri" panose="020F0502020204030204" pitchFamily="34" charset="0"/>
                <a:ea typeface="Calibri" panose="020F0502020204030204" pitchFamily="34" charset="0"/>
                <a:cs typeface="Times New Roman" panose="02020603050405020304" pitchFamily="18" charset="0"/>
              </a:rPr>
              <a:t> Ý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Tội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Phạm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Courier New" panose="02070309020205020404" pitchFamily="49" charset="0"/>
              <a:buChar char="o"/>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Tội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pháp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Hacker: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kẻ</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chiếm</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quyền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truy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trái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phép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máy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tính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Cracker: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6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tặc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nguy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hiểm</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chẳng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hạn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600" dirty="0">
                <a:effectLst/>
                <a:latin typeface="Calibri" panose="020F0502020204030204" pitchFamily="34" charset="0"/>
                <a:ea typeface="Calibri" panose="020F0502020204030204" pitchFamily="34" charset="0"/>
                <a:cs typeface="Times New Roman" panose="02020603050405020304" pitchFamily="18" charset="0"/>
              </a:rPr>
              <a:t> Maxwell, trong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mở</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gây</a:t>
            </a:r>
            <a:r>
              <a:rPr lang="en-US" sz="1600" dirty="0">
                <a:effectLst/>
                <a:latin typeface="Calibri" panose="020F0502020204030204" pitchFamily="34" charset="0"/>
                <a:ea typeface="Calibri" panose="020F0502020204030204" pitchFamily="34" charset="0"/>
                <a:cs typeface="Times New Roman" panose="02020603050405020304" pitchFamily="18" charset="0"/>
              </a:rPr>
              <a:t> ra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nghiêm</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600" dirty="0">
                <a:effectLst/>
                <a:latin typeface="Calibri" panose="020F0502020204030204" pitchFamily="34" charset="0"/>
                <a:ea typeface="Calibri" panose="020F0502020204030204" pitchFamily="34" charset="0"/>
                <a:cs typeface="Times New Roman" panose="02020603050405020304" pitchFamily="18" charset="0"/>
              </a:rPr>
              <a:t> cho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tập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đoàn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MỤC TIÊU CỦA CÁC CUỘC TẤN CÔNG TRONG KHU VỰC DỄ TỔN THƯƠNG</a:t>
            </a:r>
          </a:p>
          <a:p>
            <a:pPr marL="285750" lvl="1" indent="-285750">
              <a:lnSpc>
                <a:spcPct val="107000"/>
              </a:lnSpc>
              <a:spcAft>
                <a:spcPts val="800"/>
              </a:spcAft>
              <a:buFont typeface="Courier New" panose="02070309020205020404" pitchFamily="49" charset="0"/>
              <a:buChar char="o"/>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khu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vực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dễ</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tổn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thương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1" indent="-285750">
              <a:lnSpc>
                <a:spcPct val="107000"/>
              </a:lnSpc>
              <a:spcAft>
                <a:spcPts val="800"/>
              </a:spcAft>
              <a:buFont typeface="Courier New" panose="02070309020205020404" pitchFamily="49" charset="0"/>
              <a:buChar char="o"/>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lỗ</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hổng</a:t>
            </a:r>
            <a:r>
              <a:rPr lang="en-US" sz="1600" dirty="0">
                <a:effectLst/>
                <a:latin typeface="Calibri" panose="020F0502020204030204" pitchFamily="34" charset="0"/>
                <a:ea typeface="Calibri" panose="020F0502020204030204" pitchFamily="34" charset="0"/>
                <a:cs typeface="Times New Roman" panose="02020603050405020304" pitchFamily="18" charset="0"/>
              </a:rPr>
              <a:t> trong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600" dirty="0">
                <a:effectLst/>
                <a:latin typeface="Calibri" panose="020F0502020204030204" pitchFamily="34" charset="0"/>
                <a:ea typeface="Calibri" panose="020F0502020204030204" pitchFamily="34" charset="0"/>
                <a:cs typeface="Times New Roman" panose="02020603050405020304" pitchFamily="18" charset="0"/>
              </a:rPr>
              <a:t> CNTT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doanh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nghiệp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thương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mại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điện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tử</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15</a:t>
            </a:fld>
            <a:endParaRPr lang="en-GB"/>
          </a:p>
        </p:txBody>
      </p:sp>
      <p:sp>
        <p:nvSpPr>
          <p:cNvPr id="3" name="Rectangle 2"/>
          <p:cNvSpPr/>
          <p:nvPr/>
        </p:nvSpPr>
        <p:spPr>
          <a:xfrm>
            <a:off x="350874" y="301699"/>
            <a:ext cx="8144540" cy="4540102"/>
          </a:xfrm>
          <a:prstGeom prst="rect">
            <a:avLst/>
          </a:prstGeom>
          <a:solidFill>
            <a:schemeClr val="accent5">
              <a:lumMod val="40000"/>
              <a:lumOff val="60000"/>
            </a:schemeClr>
          </a:solidFill>
          <a:ln>
            <a:solidFill>
              <a:schemeClr val="bg1">
                <a:lumMod val="75000"/>
                <a:lumOff val="2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CÁC KỊCH BẢN VÀ YÊU CẦU BẢO MẬT TRONG THƯƠNG MẠI ĐIỆN TỬ</a:t>
            </a:r>
          </a:p>
          <a:p>
            <a:pPr marL="285750" indent="-285750">
              <a:lnSpc>
                <a:spcPct val="107000"/>
              </a:lnSpc>
              <a:spcAft>
                <a:spcPts val="800"/>
              </a:spcAft>
              <a:buFont typeface="Courier New" panose="02070309020205020404" pitchFamily="49" charset="0"/>
              <a:buChar char="o"/>
            </a:pPr>
            <a:r>
              <a:rPr lang="en-US" sz="1600" dirty="0" err="1">
                <a:latin typeface="Calibri" panose="020F0502020204030204" pitchFamily="34" charset="0"/>
                <a:ea typeface="Calibri" panose="020F0502020204030204" pitchFamily="34" charset="0"/>
                <a:cs typeface="Times New Roman" panose="02020603050405020304" pitchFamily="18" charset="0"/>
              </a:rPr>
              <a:t>X</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600" dirty="0">
                <a:effectLst/>
                <a:latin typeface="Calibri" panose="020F0502020204030204" pitchFamily="34" charset="0"/>
                <a:ea typeface="Calibri" panose="020F0502020204030204" pitchFamily="34" charset="0"/>
                <a:cs typeface="Times New Roman" panose="02020603050405020304" pitchFamily="18" charset="0"/>
              </a:rPr>
              <a:t>: Quy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minh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đảm</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bảo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cá</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máy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chương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máy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trang</a:t>
            </a:r>
            <a:r>
              <a:rPr lang="en-US" sz="1600" dirty="0">
                <a:effectLst/>
                <a:latin typeface="Calibri" panose="020F0502020204030204" pitchFamily="34" charset="0"/>
                <a:ea typeface="Calibri" panose="020F0502020204030204" pitchFamily="34" charset="0"/>
                <a:cs typeface="Times New Roman" panose="02020603050405020304" pitchFamily="18" charset="0"/>
              </a:rPr>
              <a:t> web EC</a:t>
            </a:r>
          </a:p>
          <a:p>
            <a:pPr marL="285750" indent="-285750">
              <a:lnSpc>
                <a:spcPct val="107000"/>
              </a:lnSpc>
              <a:spcAft>
                <a:spcPts val="800"/>
              </a:spcAft>
              <a:buFont typeface="Courier New" panose="02070309020205020404" pitchFamily="49" charset="0"/>
              <a:buChar char="o"/>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Uỷ</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quyền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phép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truy</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hoạt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phép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hiện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Courier New" panose="02070309020205020404" pitchFamily="49" charset="0"/>
              <a:buChar char="o"/>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Kiểm</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toán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Courier New" panose="02070309020205020404" pitchFamily="49" charset="0"/>
              <a:buChar char="o"/>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Sẵn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có</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Courier New" panose="02070309020205020404" pitchFamily="49" charset="0"/>
              <a:buChar char="o"/>
            </a:pPr>
            <a:r>
              <a:rPr lang="en-US" sz="1600" dirty="0" err="1">
                <a:latin typeface="Calibri" panose="020F0502020204030204" pitchFamily="34" charset="0"/>
                <a:ea typeface="Calibri" panose="020F0502020204030204" pitchFamily="34" charset="0"/>
                <a:cs typeface="Times New Roman" panose="02020603050405020304" pitchFamily="18" charset="0"/>
              </a:rPr>
              <a:t>K</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hông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chối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Đảm</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bảo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rằng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khách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hàng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đối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tác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thương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mại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trực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tuyến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chối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chối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600" dirty="0">
                <a:effectLst/>
                <a:latin typeface="Calibri" panose="020F0502020204030204" pitchFamily="34" charset="0"/>
                <a:ea typeface="Calibri" panose="020F0502020204030204" pitchFamily="34" charset="0"/>
                <a:cs typeface="Times New Roman" panose="02020603050405020304" pitchFamily="18" charset="0"/>
              </a:rPr>
              <a:t> mua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hàng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giao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dịch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họ</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sai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trái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16</a:t>
            </a:fld>
            <a:endParaRPr lang="en-GB"/>
          </a:p>
        </p:txBody>
      </p:sp>
      <p:sp>
        <p:nvSpPr>
          <p:cNvPr id="3" name="Rectangle 2"/>
          <p:cNvSpPr/>
          <p:nvPr/>
        </p:nvSpPr>
        <p:spPr>
          <a:xfrm>
            <a:off x="361508" y="301698"/>
            <a:ext cx="8155172" cy="4376628"/>
          </a:xfrm>
          <a:prstGeom prst="rect">
            <a:avLst/>
          </a:prstGeom>
          <a:solidFill>
            <a:schemeClr val="accent5">
              <a:lumMod val="40000"/>
              <a:lumOff val="60000"/>
            </a:schemeClr>
          </a:solidFill>
          <a:ln>
            <a:solidFill>
              <a:schemeClr val="bg1">
                <a:lumMod val="75000"/>
                <a:lumOff val="25000"/>
              </a:schemeClr>
            </a:solidFill>
          </a:ln>
        </p:spPr>
        <p:style>
          <a:lnRef idx="3">
            <a:schemeClr val="lt1"/>
          </a:lnRef>
          <a:fillRef idx="1">
            <a:schemeClr val="accent4"/>
          </a:fillRef>
          <a:effectRef idx="1">
            <a:schemeClr val="accent4"/>
          </a:effectRef>
          <a:fontRef idx="minor">
            <a:schemeClr val="lt1"/>
          </a:fontRef>
        </p:style>
        <p:txBody>
          <a:bodyPr rtlCol="0" anchor="t"/>
          <a:lstStyle/>
          <a:p>
            <a:pPr>
              <a:lnSpc>
                <a:spcPct val="107000"/>
              </a:lnSpc>
              <a:spcAft>
                <a:spcPts val="800"/>
              </a:spcAft>
            </a:pPr>
            <a:r>
              <a:rPr lang="vi-VN" sz="1600" dirty="0">
                <a:effectLst/>
                <a:latin typeface="Calibri" panose="020F0502020204030204" pitchFamily="34" charset="0"/>
                <a:ea typeface="Calibri" panose="020F0502020204030204" pitchFamily="34" charset="0"/>
                <a:cs typeface="Times New Roman" panose="02020603050405020304" pitchFamily="18" charset="0"/>
              </a:rPr>
              <a:t>PHÒNG THỦ: NGƯỜI PHÒNG THỦ, CHIẾN LƯỢC VÀ PHƯƠNG PHÁP</a:t>
            </a:r>
          </a:p>
          <a:p>
            <a:pPr marL="285750" indent="-285750">
              <a:lnSpc>
                <a:spcPct val="107000"/>
              </a:lnSpc>
              <a:spcAft>
                <a:spcPts val="800"/>
              </a:spcAft>
              <a:buFont typeface="Courier New" panose="02070309020205020404" pitchFamily="49" charset="0"/>
              <a:buChar char="o"/>
            </a:pPr>
            <a:r>
              <a:rPr lang="vi-VN" sz="1600" dirty="0">
                <a:effectLst/>
                <a:latin typeface="Calibri" panose="020F0502020204030204" pitchFamily="34" charset="0"/>
                <a:ea typeface="Calibri" panose="020F0502020204030204" pitchFamily="34" charset="0"/>
                <a:cs typeface="Times New Roman" panose="02020603050405020304" pitchFamily="18" charset="0"/>
              </a:rPr>
              <a:t>Chiến lược bảo mật thương mại điện tử: Chiến lược xem bảo mật EC là quá trình ngăn chặn và phát hiện việc sử dụng trái phép thương hiệu, danh tính, trang web, e-mail, thông tin hoặc tài sản khác của tổ chức và cố gắng lừa gạt tổ chức, khách hàng và nhân viên của tổ chức</a:t>
            </a:r>
          </a:p>
          <a:p>
            <a:pPr marL="285750" indent="-285750">
              <a:lnSpc>
                <a:spcPct val="107000"/>
              </a:lnSpc>
              <a:spcAft>
                <a:spcPts val="800"/>
              </a:spcAft>
              <a:buFont typeface="Courier New" panose="02070309020205020404" pitchFamily="49" charset="0"/>
              <a:buChar char="o"/>
            </a:pPr>
            <a:r>
              <a:rPr lang="vi-VN" sz="1600" dirty="0">
                <a:effectLst/>
                <a:latin typeface="Calibri" panose="020F0502020204030204" pitchFamily="34" charset="0"/>
                <a:ea typeface="Calibri" panose="020F0502020204030204" pitchFamily="34" charset="0"/>
                <a:cs typeface="Times New Roman" panose="02020603050405020304" pitchFamily="18" charset="0"/>
              </a:rPr>
              <a:t>biện pháp ngăn chặn: Các hành động khiến bọn tội phạm từ bỏ ý định tấn công một hệ thống cụ thể (ví dụ: khả năng mất việc đối với người trong cuộc)</a:t>
            </a:r>
          </a:p>
          <a:p>
            <a:pPr marL="285750" indent="-285750">
              <a:lnSpc>
                <a:spcPct val="107000"/>
              </a:lnSpc>
              <a:spcAft>
                <a:spcPts val="800"/>
              </a:spcAft>
              <a:buFont typeface="Courier New" panose="02070309020205020404" pitchFamily="49" charset="0"/>
              <a:buChar char="o"/>
            </a:pPr>
            <a:r>
              <a:rPr lang="vi-VN" sz="1600" dirty="0">
                <a:effectLst/>
                <a:latin typeface="Calibri" panose="020F0502020204030204" pitchFamily="34" charset="0"/>
                <a:ea typeface="Calibri" panose="020F0502020204030204" pitchFamily="34" charset="0"/>
                <a:cs typeface="Times New Roman" panose="02020603050405020304" pitchFamily="18" charset="0"/>
              </a:rPr>
              <a:t>Biện pháp phòng ngừa: Các cách giúp ngăn người dùng trái phép (còn được gọi là “kẻ xâm nhập”) truy cập vào bất kỳ phần nào của Hệ thống điện tử</a:t>
            </a:r>
          </a:p>
          <a:p>
            <a:pPr marL="285750" indent="-285750">
              <a:lnSpc>
                <a:spcPct val="107000"/>
              </a:lnSpc>
              <a:spcAft>
                <a:spcPts val="800"/>
              </a:spcAft>
              <a:buFont typeface="Courier New" panose="02070309020205020404" pitchFamily="49" charset="0"/>
              <a:buChar char="o"/>
            </a:pPr>
            <a:r>
              <a:rPr lang="vi-VN" sz="1600" dirty="0">
                <a:effectLst/>
                <a:latin typeface="Calibri" panose="020F0502020204030204" pitchFamily="34" charset="0"/>
                <a:ea typeface="Calibri" panose="020F0502020204030204" pitchFamily="34" charset="0"/>
                <a:cs typeface="Times New Roman" panose="02020603050405020304" pitchFamily="18" charset="0"/>
              </a:rPr>
              <a:t>biện pháp phát hiện Các cách để xác định xem những kẻ xâm nhập có cố đột nhập vào hệ thống EC hay không; liệu họ có thành công hay không; và những gì họ có thể đã làm</a:t>
            </a:r>
          </a:p>
          <a:p>
            <a:pPr marL="285750" indent="-285750">
              <a:lnSpc>
                <a:spcPct val="107000"/>
              </a:lnSpc>
              <a:spcAft>
                <a:spcPts val="800"/>
              </a:spcAft>
              <a:buFont typeface="Courier New" panose="02070309020205020404" pitchFamily="49" charset="0"/>
              <a:buChar char="o"/>
            </a:pPr>
            <a:r>
              <a:rPr lang="vi-VN" sz="1600" dirty="0">
                <a:effectLst/>
                <a:latin typeface="Calibri" panose="020F0502020204030204" pitchFamily="34" charset="0"/>
                <a:ea typeface="Calibri" panose="020F0502020204030204" pitchFamily="34" charset="0"/>
                <a:cs typeface="Times New Roman" panose="02020603050405020304" pitchFamily="18" charset="0"/>
              </a:rPr>
              <a:t>đảm bảo thông tin (IA): Việc bảo vệ các hệ thống thông tin chống truy cập hoặc sửa đổi trái phép thông tin trong quá trình lưu trữ, xử lý hoặc truyền và chống lại việc từ chối dịch vụ đối với người dùng được ủy quyền, bao gồm các biện pháp cần thiết để phát hiện, lập tài liệu và chống lại các mối đe dọa đó</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01450" y="1590556"/>
            <a:ext cx="6634200" cy="196238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Các phương pháp tấn công kỹ thuật: Từ vi-rút đến từ chối dịch vụ</a:t>
            </a:r>
            <a:endParaRPr lang="en-US"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00" y="632222"/>
            <a:ext cx="7330144" cy="824438"/>
          </a:xfrm>
        </p:spPr>
        <p:txBody>
          <a:bodyPr/>
          <a:lstStyle/>
          <a:p>
            <a:r>
              <a:rPr lang="vi-VN" sz="2800" dirty="0"/>
              <a:t>Các phương pháp tấn công bảo mật bằng kỹ thuật chính (thứ tự về mức độ quan trọng giảm dần)</a:t>
            </a:r>
            <a:endParaRPr lang="en-US" sz="28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18</a:t>
            </a:fld>
            <a:endParaRPr lang="en-GB"/>
          </a:p>
        </p:txBody>
      </p:sp>
      <p:pic>
        <p:nvPicPr>
          <p:cNvPr id="4" name="Picture 3"/>
          <p:cNvPicPr>
            <a:picLocks noChangeAspect="1"/>
          </p:cNvPicPr>
          <p:nvPr/>
        </p:nvPicPr>
        <p:blipFill>
          <a:blip r:embed="rId2"/>
          <a:stretch>
            <a:fillRect/>
          </a:stretch>
        </p:blipFill>
        <p:spPr>
          <a:xfrm>
            <a:off x="1472610" y="1504230"/>
            <a:ext cx="5943600" cy="3284220"/>
          </a:xfrm>
          <a:prstGeom prst="rect">
            <a:avLst/>
          </a:prstGeom>
        </p:spPr>
      </p:pic>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432325" cy="351300"/>
          </a:xfrm>
        </p:spPr>
        <p:txBody>
          <a:bodyPr/>
          <a:lstStyle/>
          <a:p>
            <a:r>
              <a:rPr lang="vi-VN" dirty="0"/>
              <a:t>MÃ ĐỘC: VIRUS, WORMS VÀ NGỰA TROJAN</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19</a:t>
            </a:fld>
            <a:endParaRPr lang="en-GB"/>
          </a:p>
        </p:txBody>
      </p:sp>
      <p:graphicFrame>
        <p:nvGraphicFramePr>
          <p:cNvPr id="5" name="Google Shape;327;p24"/>
          <p:cNvGraphicFramePr/>
          <p:nvPr/>
        </p:nvGraphicFramePr>
        <p:xfrm>
          <a:off x="574158" y="1275997"/>
          <a:ext cx="7944569" cy="3715103"/>
        </p:xfrm>
        <a:graphic>
          <a:graphicData uri="http://schemas.openxmlformats.org/drawingml/2006/table">
            <a:tbl>
              <a:tblPr>
                <a:noFill/>
                <a:tableStyleId>{C4F80A88-0439-40A4-8FF8-592034F107EF}</a:tableStyleId>
              </a:tblPr>
              <a:tblGrid>
                <a:gridCol w="598149">
                  <a:extLst>
                    <a:ext uri="{9D8B030D-6E8A-4147-A177-3AD203B41FA5}">
                      <a16:colId xmlns:a16="http://schemas.microsoft.com/office/drawing/2014/main" xmlns="" val="20000"/>
                    </a:ext>
                  </a:extLst>
                </a:gridCol>
                <a:gridCol w="1358242">
                  <a:extLst>
                    <a:ext uri="{9D8B030D-6E8A-4147-A177-3AD203B41FA5}">
                      <a16:colId xmlns:a16="http://schemas.microsoft.com/office/drawing/2014/main" xmlns="" val="20001"/>
                    </a:ext>
                  </a:extLst>
                </a:gridCol>
                <a:gridCol w="5988178">
                  <a:extLst>
                    <a:ext uri="{9D8B030D-6E8A-4147-A177-3AD203B41FA5}">
                      <a16:colId xmlns:a16="http://schemas.microsoft.com/office/drawing/2014/main" xmlns="" val="20002"/>
                    </a:ext>
                  </a:extLst>
                </a:gridCol>
              </a:tblGrid>
              <a:tr h="0">
                <a:tc>
                  <a:txBody>
                    <a:bodyPr/>
                    <a:lstStyle/>
                    <a:p>
                      <a:pPr marL="0" lvl="0" indent="0" algn="ctr" rtl="0">
                        <a:spcBef>
                          <a:spcPts val="0"/>
                        </a:spcBef>
                        <a:spcAft>
                          <a:spcPts val="0"/>
                        </a:spcAft>
                        <a:buNone/>
                      </a:pPr>
                      <a:r>
                        <a:rPr lang="en-US" dirty="0">
                          <a:solidFill>
                            <a:srgbClr val="FFFF00"/>
                          </a:solidFill>
                          <a:latin typeface="Inria Sans"/>
                          <a:ea typeface="Inria Sans"/>
                          <a:cs typeface="Inria Sans"/>
                          <a:sym typeface="Inria Sans"/>
                        </a:rPr>
                        <a:t>STT</a:t>
                      </a:r>
                      <a:endParaRPr dirty="0">
                        <a:solidFill>
                          <a:srgbClr val="FFFF00"/>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err="1">
                          <a:solidFill>
                            <a:srgbClr val="FFFF00"/>
                          </a:solidFill>
                          <a:latin typeface="Inria Sans"/>
                          <a:ea typeface="Inria Sans"/>
                          <a:cs typeface="Inria Sans"/>
                          <a:sym typeface="Inria Sans"/>
                        </a:rPr>
                        <a:t>Thuật</a:t>
                      </a:r>
                      <a:r>
                        <a:rPr lang="en-US" dirty="0">
                          <a:solidFill>
                            <a:srgbClr val="FFFF00"/>
                          </a:solidFill>
                          <a:latin typeface="Inria Sans"/>
                          <a:ea typeface="Inria Sans"/>
                          <a:cs typeface="Inria Sans"/>
                          <a:sym typeface="Inria Sans"/>
                        </a:rPr>
                        <a:t> </a:t>
                      </a:r>
                      <a:r>
                        <a:rPr lang="en-US" dirty="0" err="1">
                          <a:solidFill>
                            <a:srgbClr val="FFFF00"/>
                          </a:solidFill>
                          <a:latin typeface="Inria Sans"/>
                          <a:ea typeface="Inria Sans"/>
                          <a:cs typeface="Inria Sans"/>
                          <a:sym typeface="Inria Sans"/>
                        </a:rPr>
                        <a:t>ngữ</a:t>
                      </a:r>
                      <a:endParaRPr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err="1">
                          <a:solidFill>
                            <a:srgbClr val="FFFF00"/>
                          </a:solidFill>
                          <a:latin typeface="Inria Sans"/>
                          <a:ea typeface="Inria Sans"/>
                          <a:cs typeface="Inria Sans"/>
                          <a:sym typeface="Inria Sans"/>
                        </a:rPr>
                        <a:t>Giải</a:t>
                      </a:r>
                      <a:r>
                        <a:rPr lang="en-US" dirty="0">
                          <a:solidFill>
                            <a:srgbClr val="FFFF00"/>
                          </a:solidFill>
                          <a:latin typeface="Inria Sans"/>
                          <a:ea typeface="Inria Sans"/>
                          <a:cs typeface="Inria Sans"/>
                          <a:sym typeface="Inria Sans"/>
                        </a:rPr>
                        <a:t> </a:t>
                      </a:r>
                      <a:r>
                        <a:rPr lang="en-US" dirty="0" err="1">
                          <a:solidFill>
                            <a:srgbClr val="FFFF00"/>
                          </a:solidFill>
                          <a:latin typeface="Inria Sans"/>
                          <a:ea typeface="Inria Sans"/>
                          <a:cs typeface="Inria Sans"/>
                          <a:sym typeface="Inria Sans"/>
                        </a:rPr>
                        <a:t>nghĩa</a:t>
                      </a:r>
                      <a:endParaRPr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0"/>
                  </a:ext>
                </a:extLst>
              </a:tr>
              <a:tr h="682393">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1</a:t>
                      </a:r>
                      <a:endParaRPr dirty="0">
                        <a:solidFill>
                          <a:srgbClr val="FFFF00"/>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a:solidFill>
                            <a:srgbClr val="FFFF00"/>
                          </a:solidFill>
                          <a:latin typeface="Inria Sans"/>
                          <a:ea typeface="Inria Sans"/>
                          <a:cs typeface="Inria Sans"/>
                          <a:sym typeface="Inria Sans"/>
                        </a:rPr>
                        <a:t>Vi-</a:t>
                      </a:r>
                      <a:r>
                        <a:rPr lang="en-US" dirty="0" err="1">
                          <a:solidFill>
                            <a:srgbClr val="FFFF00"/>
                          </a:solidFill>
                          <a:latin typeface="Inria Sans"/>
                          <a:ea typeface="Inria Sans"/>
                          <a:cs typeface="Inria Sans"/>
                          <a:sym typeface="Inria Sans"/>
                        </a:rPr>
                        <a:t>rút</a:t>
                      </a:r>
                      <a:endParaRPr lang="en-US"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Một đoạn mã phần mềm tự chèn vào máy chủ, bao gồm cả hệ điều hành, để lây lan; nó yêu cầu chương trình máy chủ của nó được chạy để kích hoạt nó</a:t>
                      </a:r>
                      <a:endParaRPr lang="en-US"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1"/>
                  </a:ext>
                </a:extLst>
              </a:tr>
              <a:tr h="307741">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2</a:t>
                      </a:r>
                      <a:endParaRPr dirty="0">
                        <a:solidFill>
                          <a:srgbClr val="FFFF00"/>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Worm</a:t>
                      </a:r>
                      <a:endParaRPr sz="1400" b="0"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Một chương trình phần mềm chạy độc lập, tiêu thụ tài nguyên của máy chủ để duy trì chính nó, có khả năng truyền một phiên bản hoạt động hoàn chỉnh của chính nó sang một máy khác</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2"/>
                  </a:ext>
                </a:extLst>
              </a:tr>
              <a:tr h="307741">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3</a:t>
                      </a: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err="1">
                          <a:solidFill>
                            <a:srgbClr val="FFFF00"/>
                          </a:solidFill>
                          <a:latin typeface="Inria Sans"/>
                          <a:ea typeface="Inria Sans"/>
                          <a:cs typeface="Inria Sans"/>
                          <a:sym typeface="Inria Sans"/>
                        </a:rPr>
                        <a:t>Macroworm</a:t>
                      </a:r>
                      <a:endParaRPr sz="1400" b="0" dirty="0">
                        <a:solidFill>
                          <a:srgbClr val="FFFF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Một virus macro hoặc sâu macro được thực thi khi đối tượng ứng dụng có chứa macro được mở hoặc một thủ tục cụ thể được thực hiện</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3"/>
                  </a:ext>
                </a:extLst>
              </a:tr>
              <a:tr h="495067">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4</a:t>
                      </a: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Trojan horse</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Một chương trình dường như có một chức năng hữu ích nhưng chứa một chức năng ẩn có nguy cơ bảo mật</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4"/>
                  </a:ext>
                </a:extLst>
              </a:tr>
              <a:tr h="682393">
                <a:tc>
                  <a:txBody>
                    <a:bodyPr/>
                    <a:lstStyle/>
                    <a:p>
                      <a:pPr marL="0" lvl="0" indent="0" algn="ctr" rtl="0">
                        <a:spcBef>
                          <a:spcPts val="0"/>
                        </a:spcBef>
                        <a:spcAft>
                          <a:spcPts val="0"/>
                        </a:spcAft>
                        <a:buNone/>
                      </a:pPr>
                      <a:r>
                        <a:rPr lang="en-GB" dirty="0">
                          <a:solidFill>
                            <a:srgbClr val="FFFF00"/>
                          </a:solidFill>
                          <a:latin typeface="Inria Sans"/>
                          <a:ea typeface="Inria Sans"/>
                          <a:cs typeface="Inria Sans"/>
                          <a:sym typeface="Inria Sans"/>
                        </a:rPr>
                        <a:t>5</a:t>
                      </a: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a:solidFill>
                            <a:srgbClr val="FFFF00"/>
                          </a:solidFill>
                          <a:latin typeface="Inria Sans"/>
                          <a:ea typeface="Inria Sans"/>
                          <a:cs typeface="Inria Sans"/>
                          <a:sym typeface="Inria Sans"/>
                        </a:rPr>
                        <a:t>banking Trojan</a:t>
                      </a:r>
                      <a:endParaRPr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vi-VN" sz="1400" b="0" dirty="0">
                          <a:solidFill>
                            <a:srgbClr val="FFFF00"/>
                          </a:solidFill>
                          <a:latin typeface="Inria Sans"/>
                          <a:ea typeface="Inria Sans"/>
                          <a:cs typeface="Inria Sans"/>
                          <a:sym typeface="Inria Sans"/>
                        </a:rPr>
                        <a:t>Một Trojan xuất hiện khi chủ sở hữu máy tính truy cập vào một trong một số trang web ngân hàng trực tuyến hoặc thương mại điện tử</a:t>
                      </a:r>
                      <a:endParaRPr lang="en-GB" sz="1400" b="0" dirty="0">
                        <a:solidFill>
                          <a:srgbClr val="FFFF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5"/>
                  </a:ext>
                </a:extLst>
              </a:tr>
            </a:tbl>
          </a:graphicData>
        </a:graphic>
      </p:graphicFrame>
    </p:spTree>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01450" y="22675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Mục</a:t>
            </a:r>
            <a:r>
              <a:rPr lang="en-US" dirty="0"/>
              <a:t> </a:t>
            </a:r>
            <a:r>
              <a:rPr lang="en-US" dirty="0" err="1"/>
              <a:t>tiêu</a:t>
            </a:r>
            <a:r>
              <a:rPr lang="en-US" dirty="0"/>
              <a:t> </a:t>
            </a:r>
            <a:r>
              <a:rPr lang="en-US" dirty="0" err="1"/>
              <a:t>học</a:t>
            </a:r>
            <a:r>
              <a:rPr lang="en-US" dirty="0"/>
              <a:t> </a:t>
            </a:r>
            <a:r>
              <a:rPr lang="en-US" dirty="0" err="1"/>
              <a:t>tập</a:t>
            </a:r>
            <a:endParaRPr lang="en-US"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1</a:t>
            </a:r>
            <a:endParaRPr b="1" dirty="0">
              <a:solidFill>
                <a:schemeClr val="dk1"/>
              </a:solidFill>
              <a:latin typeface="Saira Semi Condensed"/>
              <a:ea typeface="Saira Semi Condensed"/>
              <a:cs typeface="Saira Semi Condensed"/>
              <a:sym typeface="Saira Semi Condensed"/>
            </a:endParaRPr>
          </a:p>
        </p:txBody>
      </p:sp>
      <p:grpSp>
        <p:nvGrpSpPr>
          <p:cNvPr id="2" name="Google Shape;878;p47"/>
          <p:cNvGrpSpPr/>
          <p:nvPr/>
        </p:nvGrpSpPr>
        <p:grpSpPr>
          <a:xfrm>
            <a:off x="6362156" y="2096805"/>
            <a:ext cx="905965" cy="949890"/>
            <a:chOff x="5961125" y="1623900"/>
            <a:chExt cx="427450" cy="448175"/>
          </a:xfrm>
        </p:grpSpPr>
        <p:sp>
          <p:nvSpPr>
            <p:cNvPr id="3" name="Google Shape;879;p4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285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80;p4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285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81;p4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285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2;p4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285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83;p4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285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4;p4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285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5;p4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285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655" y="1259542"/>
            <a:ext cx="2035080" cy="1908959"/>
          </a:xfrm>
        </p:spPr>
        <p:txBody>
          <a:bodyPr/>
          <a:lstStyle/>
          <a:p>
            <a:r>
              <a:rPr lang="vi-VN" dirty="0"/>
              <a:t>Virut máy tính có thể lây lan như thế nào</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20</a:t>
            </a:fld>
            <a:endParaRPr lang="en-GB"/>
          </a:p>
        </p:txBody>
      </p:sp>
      <p:pic>
        <p:nvPicPr>
          <p:cNvPr id="4" name="Picture 3"/>
          <p:cNvPicPr>
            <a:picLocks noChangeAspect="1"/>
          </p:cNvPicPr>
          <p:nvPr/>
        </p:nvPicPr>
        <p:blipFill>
          <a:blip r:embed="rId2"/>
          <a:stretch>
            <a:fillRect/>
          </a:stretch>
        </p:blipFill>
        <p:spPr>
          <a:xfrm>
            <a:off x="2434856" y="142240"/>
            <a:ext cx="6108404" cy="4848860"/>
          </a:xfrm>
          <a:prstGeom prst="rect">
            <a:avLst/>
          </a:prstGeom>
        </p:spPr>
      </p:pic>
    </p:spTree>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21</a:t>
            </a:fld>
            <a:endParaRPr lang="en-GB"/>
          </a:p>
        </p:txBody>
      </p:sp>
      <p:sp>
        <p:nvSpPr>
          <p:cNvPr id="3" name="TextBox 2"/>
          <p:cNvSpPr txBox="1"/>
          <p:nvPr/>
        </p:nvSpPr>
        <p:spPr>
          <a:xfrm>
            <a:off x="680484" y="954037"/>
            <a:ext cx="7959691" cy="3631763"/>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t>T</a:t>
            </a:r>
            <a:r>
              <a:rPr lang="vi-VN" sz="1800" dirty="0"/>
              <a:t>ấn công từ chối dịch vụ (DoS): Một cuộc tấn công vào một trang web trong đó kẻ tấn công sử dụng phần mềm chuyên dụng để gửi một loạt các gói dữ liệu đến máy tính mục tiêu với mục đích làm quá tải tài nguyên của nó</a:t>
            </a:r>
          </a:p>
          <a:p>
            <a:pPr marL="285750" indent="-285750">
              <a:buFont typeface="Wingdings" panose="05000000000000000000" pitchFamily="2" charset="2"/>
              <a:buChar char="Ø"/>
            </a:pPr>
            <a:r>
              <a:rPr lang="en-US" sz="1800" dirty="0"/>
              <a:t>C</a:t>
            </a:r>
            <a:r>
              <a:rPr lang="vi-VN" sz="1800" dirty="0"/>
              <a:t>hiếm quyền điều khiển trang (page hijacking): Tạo một bản sao giả mạo của một trang web phổ biến hiển thị nội dung tương tự như bản gốc cho trình thu thập thông tin Web; khi ở đó, người dùng sẽ bị chuyển hướng đến các trang web độc hại</a:t>
            </a:r>
          </a:p>
          <a:p>
            <a:pPr marL="285750" indent="-285750">
              <a:buFont typeface="Wingdings" panose="05000000000000000000" pitchFamily="2" charset="2"/>
              <a:buChar char="Ø"/>
            </a:pPr>
            <a:r>
              <a:rPr lang="en-US" sz="1800" dirty="0"/>
              <a:t>B</a:t>
            </a:r>
            <a:r>
              <a:rPr lang="vi-VN" sz="1800" dirty="0"/>
              <a:t>otnet: Một số lượng lớn (ví dụ: hàng trăm nghìn) máy tính Internet bị tấn công đã được thiết lập để chuyển tiếp lưu lượng, bao gồm thư rác và vi rút, đến các máy tính khác trên Internet</a:t>
            </a:r>
          </a:p>
          <a:p>
            <a:pPr marL="285750" indent="-285750">
              <a:buFont typeface="Wingdings" panose="05000000000000000000" pitchFamily="2" charset="2"/>
              <a:buChar char="Ø"/>
            </a:pPr>
            <a:r>
              <a:rPr lang="vi-VN" sz="1800" dirty="0"/>
              <a:t>Quảng cáo độc hại (Malvertising)</a:t>
            </a:r>
          </a:p>
          <a:p>
            <a:endParaRPr lang="en-US" dirty="0"/>
          </a:p>
        </p:txBody>
      </p:sp>
    </p:spTree>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38863" y="1633086"/>
            <a:ext cx="7320075" cy="187732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Phương pháp phi kỹ thuật: Từ tấn công giả mạo (fishing) đến thư rác (spam)</a:t>
            </a:r>
            <a:endParaRPr lang="en-US"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5</a:t>
            </a: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23</a:t>
            </a:fld>
            <a:endParaRPr lang="en-GB"/>
          </a:p>
        </p:txBody>
      </p:sp>
      <p:sp>
        <p:nvSpPr>
          <p:cNvPr id="3" name="TextBox 2"/>
          <p:cNvSpPr txBox="1"/>
          <p:nvPr/>
        </p:nvSpPr>
        <p:spPr>
          <a:xfrm>
            <a:off x="513867" y="503574"/>
            <a:ext cx="7779529" cy="3970318"/>
          </a:xfrm>
          <a:prstGeom prst="rect">
            <a:avLst/>
          </a:prstGeom>
          <a:noFill/>
        </p:spPr>
        <p:txBody>
          <a:bodyPr wrap="square" rtlCol="0">
            <a:spAutoFit/>
          </a:bodyPr>
          <a:lstStyle/>
          <a:p>
            <a:r>
              <a:rPr lang="vi-VN" dirty="0">
                <a:solidFill>
                  <a:srgbClr val="FFFF00"/>
                </a:solidFill>
              </a:rPr>
              <a:t>LỪA ĐẢO XÃ HỘI</a:t>
            </a:r>
          </a:p>
          <a:p>
            <a:pPr marL="285750" lvl="1" indent="-285750">
              <a:buFont typeface="Wingdings" panose="05000000000000000000" pitchFamily="2" charset="2"/>
              <a:buChar char="Ø"/>
            </a:pPr>
            <a:r>
              <a:rPr lang="vi-VN" dirty="0">
                <a:solidFill>
                  <a:srgbClr val="FFFF00"/>
                </a:solidFill>
              </a:rPr>
              <a:t>Phương thức lừa đảo tinh vi</a:t>
            </a:r>
          </a:p>
          <a:p>
            <a:r>
              <a:rPr lang="vi-VN" dirty="0">
                <a:solidFill>
                  <a:srgbClr val="FFFF00"/>
                </a:solidFill>
              </a:rPr>
              <a:t>LỪA ĐẢO TRÊN INTERNET</a:t>
            </a:r>
          </a:p>
          <a:p>
            <a:pPr marL="285750" lvl="2" indent="-285750">
              <a:buFont typeface="Wingdings" panose="05000000000000000000" pitchFamily="2" charset="2"/>
              <a:buChar char="Ø"/>
            </a:pPr>
            <a:r>
              <a:rPr lang="vi-VN" dirty="0">
                <a:solidFill>
                  <a:srgbClr val="FFFF00"/>
                </a:solidFill>
              </a:rPr>
              <a:t>Ví dụ về các cuộc tấn công gian lận trực tuyến điển hình</a:t>
            </a:r>
          </a:p>
          <a:p>
            <a:pPr marL="285750" lvl="2" indent="-285750">
              <a:buFont typeface="Wingdings" panose="05000000000000000000" pitchFamily="2" charset="2"/>
              <a:buChar char="Ø"/>
            </a:pPr>
            <a:r>
              <a:rPr lang="vi-VN" dirty="0">
                <a:solidFill>
                  <a:srgbClr val="FFFF00"/>
                </a:solidFill>
              </a:rPr>
              <a:t>Trộm cắp danh tính và gian lận nhận dạng</a:t>
            </a:r>
          </a:p>
          <a:p>
            <a:pPr marL="285750" lvl="2" indent="-285750">
              <a:buFont typeface="Wingdings" panose="05000000000000000000" pitchFamily="2" charset="2"/>
              <a:buChar char="Ø"/>
            </a:pPr>
            <a:r>
              <a:rPr lang="vi-VN" dirty="0">
                <a:solidFill>
                  <a:srgbClr val="FFFF00"/>
                </a:solidFill>
              </a:rPr>
              <a:t>Trộm danh tính: Lừa đảo liên quan đến việc đánh cắp danh tính của một người và sau đó sử dụng danh tính đó bởi một người nào đó giả làm người khác để ăn cắp tiền hoặc nhận các lợi ích khác</a:t>
            </a:r>
          </a:p>
          <a:p>
            <a:r>
              <a:rPr lang="vi-VN" dirty="0">
                <a:solidFill>
                  <a:srgbClr val="FFFF00"/>
                </a:solidFill>
              </a:rPr>
              <a:t>CƯỚP NGÂN HÀNG TRÊN KHÔNG GIAN MẠNG</a:t>
            </a:r>
          </a:p>
          <a:p>
            <a:pPr marL="285750" indent="-285750">
              <a:buFont typeface="Wingdings" panose="05000000000000000000" pitchFamily="2" charset="2"/>
              <a:buChar char="Ø"/>
            </a:pPr>
            <a:r>
              <a:rPr lang="vi-VN" dirty="0">
                <a:solidFill>
                  <a:srgbClr val="FFFF00"/>
                </a:solidFill>
              </a:rPr>
              <a:t>Gian lận tài chính khác</a:t>
            </a:r>
          </a:p>
          <a:p>
            <a:r>
              <a:rPr lang="vi-VN" dirty="0">
                <a:solidFill>
                  <a:srgbClr val="FFFF00"/>
                </a:solidFill>
              </a:rPr>
              <a:t>TẤN CÔNG THƯ RÁC VÀ PHẦN MỀM GIÁN ĐIỆP</a:t>
            </a:r>
          </a:p>
          <a:p>
            <a:pPr marL="285750" indent="-285750">
              <a:buFont typeface="Wingdings" panose="05000000000000000000" pitchFamily="2" charset="2"/>
              <a:buChar char="Ø"/>
            </a:pPr>
            <a:r>
              <a:rPr lang="en-US" dirty="0">
                <a:solidFill>
                  <a:srgbClr val="FFFF00"/>
                </a:solidFill>
              </a:rPr>
              <a:t>T</a:t>
            </a:r>
            <a:r>
              <a:rPr lang="vi-VN" dirty="0">
                <a:solidFill>
                  <a:srgbClr val="FFFF00"/>
                </a:solidFill>
              </a:rPr>
              <a:t>hư rác e-mail: Một tập hợp con của thư rác bao gồm các thư gần như giống hệt nhau được gửi đến nhiều người nhận bằng e- mail</a:t>
            </a:r>
          </a:p>
          <a:p>
            <a:pPr marL="285750" indent="-285750">
              <a:buFont typeface="Wingdings" panose="05000000000000000000" pitchFamily="2" charset="2"/>
              <a:buChar char="Ø"/>
            </a:pPr>
            <a:r>
              <a:rPr lang="en-US" dirty="0">
                <a:solidFill>
                  <a:srgbClr val="FFFF00"/>
                </a:solidFill>
              </a:rPr>
              <a:t>P</a:t>
            </a:r>
            <a:r>
              <a:rPr lang="vi-VN" dirty="0">
                <a:solidFill>
                  <a:srgbClr val="FFFF00"/>
                </a:solidFill>
              </a:rPr>
              <a:t>hần mềm gián điệp: Phần mềm thu thập thông tin người dùng qua kết nối Internet mà người dùng không biết</a:t>
            </a:r>
          </a:p>
          <a:p>
            <a:r>
              <a:rPr lang="vi-VN" dirty="0">
                <a:solidFill>
                  <a:srgbClr val="FFFF00"/>
                </a:solidFill>
              </a:rPr>
              <a:t>MẠNG XÃ HỘI</a:t>
            </a:r>
          </a:p>
          <a:p>
            <a:pPr marL="285750" indent="-285750">
              <a:buFont typeface="Wingdings" panose="05000000000000000000" pitchFamily="2" charset="2"/>
              <a:buChar char="Ø"/>
            </a:pPr>
            <a:r>
              <a:rPr lang="vi-VN" dirty="0">
                <a:solidFill>
                  <a:srgbClr val="FFFF00"/>
                </a:solidFill>
              </a:rPr>
              <a:t>Hacker tấn công mạng xã hội như thế nào</a:t>
            </a:r>
          </a:p>
          <a:p>
            <a:pPr marL="285750" indent="-285750">
              <a:buFont typeface="Wingdings" panose="05000000000000000000" pitchFamily="2" charset="2"/>
              <a:buChar char="Ø"/>
            </a:pPr>
            <a:r>
              <a:rPr lang="vi-VN" dirty="0">
                <a:solidFill>
                  <a:srgbClr val="FFFF00"/>
                </a:solidFill>
              </a:rPr>
              <a:t>Spam trong Mạng xã hội và trong Môi trường Web 2.0</a:t>
            </a:r>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Fishing </a:t>
            </a:r>
            <a:r>
              <a:rPr lang="vi-VN" smtClean="0"/>
              <a:t>đượ</a:t>
            </a:r>
            <a:r>
              <a:rPr lang="en-US" smtClean="0"/>
              <a:t>c</a:t>
            </a:r>
            <a:r>
              <a:rPr lang="vi-VN" smtClean="0"/>
              <a:t> </a:t>
            </a:r>
            <a:r>
              <a:rPr lang="vi-VN" dirty="0"/>
              <a:t>thực hiện như thế nào:</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24</a:t>
            </a:fld>
            <a:endParaRPr lang="en-GB"/>
          </a:p>
        </p:txBody>
      </p:sp>
      <p:pic>
        <p:nvPicPr>
          <p:cNvPr id="4" name="Picture 3"/>
          <p:cNvPicPr>
            <a:picLocks noChangeAspect="1"/>
          </p:cNvPicPr>
          <p:nvPr/>
        </p:nvPicPr>
        <p:blipFill>
          <a:blip r:embed="rId2"/>
          <a:stretch>
            <a:fillRect/>
          </a:stretch>
        </p:blipFill>
        <p:spPr>
          <a:xfrm>
            <a:off x="1515139" y="1286968"/>
            <a:ext cx="5943600" cy="3590290"/>
          </a:xfrm>
          <a:prstGeom prst="rect">
            <a:avLst/>
          </a:prstGeom>
        </p:spPr>
      </p:pic>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45189" y="1930798"/>
            <a:ext cx="6841610" cy="128190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Mô hình đảm bảo thông tin và chiến lược phòng thủ</a:t>
            </a:r>
            <a:endParaRPr lang="en-US"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6</a:t>
            </a: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783625" cy="351300"/>
          </a:xfrm>
        </p:spPr>
        <p:txBody>
          <a:bodyPr/>
          <a:lstStyle/>
          <a:p>
            <a:r>
              <a:rPr lang="vi-VN" dirty="0"/>
              <a:t>Khung chiến lược bảo mật thương mại điện tử:</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26</a:t>
            </a:fld>
            <a:endParaRPr lang="en-GB"/>
          </a:p>
        </p:txBody>
      </p:sp>
      <p:pic>
        <p:nvPicPr>
          <p:cNvPr id="4" name="Picture 3"/>
          <p:cNvPicPr>
            <a:picLocks noChangeAspect="1"/>
          </p:cNvPicPr>
          <p:nvPr/>
        </p:nvPicPr>
        <p:blipFill>
          <a:blip r:embed="rId2"/>
          <a:stretch>
            <a:fillRect/>
          </a:stretch>
        </p:blipFill>
        <p:spPr>
          <a:xfrm>
            <a:off x="1366284" y="1319530"/>
            <a:ext cx="6640032" cy="3671570"/>
          </a:xfrm>
          <a:prstGeom prst="rect">
            <a:avLst/>
          </a:prstGeom>
        </p:spPr>
      </p:pic>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404037"/>
            <a:ext cx="6681508" cy="802769"/>
          </a:xfrm>
        </p:spPr>
        <p:txBody>
          <a:bodyPr/>
          <a:lstStyle/>
          <a:p>
            <a:r>
              <a:rPr lang="vi-VN" dirty="0"/>
              <a:t>Quy trình quản lý vòng đời bảo mật thương mại điện tử:</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27</a:t>
            </a:fld>
            <a:endParaRPr lang="en-GB"/>
          </a:p>
        </p:txBody>
      </p:sp>
      <p:pic>
        <p:nvPicPr>
          <p:cNvPr id="4" name="Picture 3"/>
          <p:cNvPicPr>
            <a:picLocks noChangeAspect="1"/>
          </p:cNvPicPr>
          <p:nvPr/>
        </p:nvPicPr>
        <p:blipFill>
          <a:blip r:embed="rId2"/>
          <a:stretch>
            <a:fillRect/>
          </a:stretch>
        </p:blipFill>
        <p:spPr>
          <a:xfrm>
            <a:off x="1084521" y="1339703"/>
            <a:ext cx="6459279" cy="3651398"/>
          </a:xfrm>
          <a:prstGeom prst="rect">
            <a:avLst/>
          </a:prstGeom>
        </p:spPr>
      </p:pic>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KHU VỰC PHÒNG THỦ CỦA CÁC HỆ THỐNG THƯƠNG MẠI ĐIỆN TỬ</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28</a:t>
            </a:fld>
            <a:endParaRPr lang="en-GB"/>
          </a:p>
        </p:txBody>
      </p:sp>
      <p:sp>
        <p:nvSpPr>
          <p:cNvPr id="5" name="TextBox 4"/>
          <p:cNvSpPr txBox="1"/>
          <p:nvPr/>
        </p:nvSpPr>
        <p:spPr>
          <a:xfrm>
            <a:off x="1083192" y="1443859"/>
            <a:ext cx="6977615" cy="2666692"/>
          </a:xfrm>
          <a:prstGeom prst="rect">
            <a:avLst/>
          </a:prstGeom>
          <a:noFill/>
        </p:spPr>
        <p:txBody>
          <a:bodyPr wrap="square">
            <a:spAutoFit/>
          </a:bodyPr>
          <a:lstStyle/>
          <a:p>
            <a:pPr>
              <a:lnSpc>
                <a:spcPct val="107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1.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vệ</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quyền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truy</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cập</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máy</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luồng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thương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mại</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điện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tử</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2.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vệ</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thương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mại</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điện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tử</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3.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soát</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quản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dụng</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4.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vệ</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chống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lừa</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đảo</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lận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xã</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hội</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5.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Chuẩn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cho </a:t>
            </a:r>
            <a:r>
              <a:rPr lang="en-US" sz="1800" smtClean="0">
                <a:solidFill>
                  <a:srgbClr val="FFFF00"/>
                </a:solidFill>
                <a:latin typeface="Calibri" panose="020F0502020204030204" pitchFamily="34" charset="0"/>
                <a:ea typeface="Calibri" panose="020F0502020204030204" pitchFamily="34" charset="0"/>
                <a:cs typeface="Times New Roman" panose="02020603050405020304" pitchFamily="18" charset="0"/>
              </a:rPr>
              <a:t>sự cố</a:t>
            </a:r>
            <a:r>
              <a:rPr lang="en-US" sz="1800" smtClean="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đảm bảo kinh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doanh</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tục</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quản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rủi</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ro</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6.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Triển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khai</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chương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mật</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doanh</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nghiệp</a:t>
            </a:r>
            <a:endPar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87720" y="1920165"/>
            <a:ext cx="6634200" cy="130316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Phòng</a:t>
            </a:r>
            <a:r>
              <a:rPr lang="en-US" dirty="0"/>
              <a:t> </a:t>
            </a:r>
            <a:r>
              <a:rPr lang="en-US" dirty="0" err="1"/>
              <a:t>thủ</a:t>
            </a:r>
            <a:r>
              <a:rPr lang="en-US" dirty="0"/>
              <a:t> I: </a:t>
            </a:r>
            <a:r>
              <a:rPr lang="en-US" dirty="0" err="1"/>
              <a:t>Kiểm</a:t>
            </a:r>
            <a:r>
              <a:rPr lang="en-US" dirty="0"/>
              <a:t> </a:t>
            </a:r>
            <a:r>
              <a:rPr lang="en-US" dirty="0" err="1"/>
              <a:t>soát</a:t>
            </a:r>
            <a:r>
              <a:rPr lang="en-US" dirty="0"/>
              <a:t> </a:t>
            </a:r>
            <a:r>
              <a:rPr lang="en-US" dirty="0" err="1"/>
              <a:t>truy</a:t>
            </a:r>
            <a:r>
              <a:rPr lang="en-US" dirty="0"/>
              <a:t> </a:t>
            </a:r>
            <a:r>
              <a:rPr lang="en-US" dirty="0" err="1"/>
              <a:t>cập</a:t>
            </a:r>
            <a:r>
              <a:rPr lang="en-US" dirty="0"/>
              <a:t>, </a:t>
            </a:r>
            <a:r>
              <a:rPr lang="en-US" dirty="0" err="1"/>
              <a:t>Mã</a:t>
            </a:r>
            <a:r>
              <a:rPr lang="en-US" dirty="0"/>
              <a:t> </a:t>
            </a:r>
            <a:r>
              <a:rPr lang="en-US" dirty="0" err="1"/>
              <a:t>hóa</a:t>
            </a:r>
            <a:r>
              <a:rPr lang="en-US" dirty="0"/>
              <a:t> </a:t>
            </a:r>
            <a:r>
              <a:rPr lang="en-US" dirty="0" err="1"/>
              <a:t>và</a:t>
            </a:r>
            <a:r>
              <a:rPr lang="en-US" dirty="0"/>
              <a:t> PKI</a:t>
            </a:r>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7</a:t>
            </a: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4" name="Text Placeholder 13"/>
          <p:cNvSpPr txBox="1"/>
          <p:nvPr/>
        </p:nvSpPr>
        <p:spPr>
          <a:xfrm>
            <a:off x="765545" y="577294"/>
            <a:ext cx="7612911" cy="366993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lnSpc>
                <a:spcPct val="107000"/>
              </a:lnSpc>
              <a:spcAft>
                <a:spcPts val="800"/>
              </a:spcAft>
              <a:buClr>
                <a:schemeClr val="accent4"/>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Hiểu</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được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tầm</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quan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trọng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phạm</a:t>
            </a:r>
            <a:r>
              <a:rPr lang="en-US" sz="2000" b="1" dirty="0">
                <a:solidFill>
                  <a:srgbClr val="FFFF00"/>
                </a:solidFill>
                <a:latin typeface="Saira Semi Condensed"/>
                <a:ea typeface="Calibri" panose="020F0502020204030204" pitchFamily="34" charset="0"/>
                <a:cs typeface="Times New Roman" panose="02020603050405020304" pitchFamily="18" charset="0"/>
              </a:rPr>
              <a:t> vi </a:t>
            </a:r>
            <a:r>
              <a:rPr lang="en-US" sz="2000" b="1" dirty="0" err="1">
                <a:solidFill>
                  <a:srgbClr val="FFFF00"/>
                </a:solidFill>
                <a:latin typeface="Saira Semi Condensed"/>
                <a:ea typeface="Calibri" panose="020F0502020204030204" pitchFamily="34" charset="0"/>
                <a:cs typeface="Times New Roman" panose="02020603050405020304" pitchFamily="18" charset="0"/>
              </a:rPr>
              <a:t>bảo</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mật</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của</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hệ</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thống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thông</a:t>
            </a:r>
            <a:r>
              <a:rPr lang="en-US" sz="2000" b="1" dirty="0">
                <a:solidFill>
                  <a:srgbClr val="FFFF00"/>
                </a:solidFill>
                <a:latin typeface="Saira Semi Condensed"/>
                <a:ea typeface="Calibri" panose="020F0502020204030204" pitchFamily="34" charset="0"/>
                <a:cs typeface="Times New Roman" panose="02020603050405020304" pitchFamily="18" charset="0"/>
              </a:rPr>
              <a:t> tin cho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thương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mại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điện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tử</a:t>
            </a:r>
            <a:r>
              <a:rPr lang="en-US" sz="2000" b="1" dirty="0">
                <a:solidFill>
                  <a:srgbClr val="FFFF00"/>
                </a:solidFill>
                <a:latin typeface="Saira Semi Condensed"/>
                <a:ea typeface="Calibri" panose="020F0502020204030204" pitchFamily="34" charset="0"/>
                <a:cs typeface="Times New Roman" panose="02020603050405020304" pitchFamily="18" charset="0"/>
              </a:rPr>
              <a:t>.</a:t>
            </a:r>
          </a:p>
          <a:p>
            <a:pPr marL="285750" indent="-285750">
              <a:lnSpc>
                <a:spcPct val="107000"/>
              </a:lnSpc>
              <a:spcAft>
                <a:spcPts val="800"/>
              </a:spcAft>
              <a:buClr>
                <a:schemeClr val="accent4"/>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Các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khái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niệm</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thuật</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ngữ</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chính</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của</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bảo</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mật</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thương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mại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điện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tử</a:t>
            </a:r>
            <a:r>
              <a:rPr lang="en-US" sz="2000" b="1" dirty="0">
                <a:solidFill>
                  <a:srgbClr val="FFFF00"/>
                </a:solidFill>
                <a:latin typeface="Saira Semi Condensed"/>
                <a:ea typeface="Calibri" panose="020F0502020204030204" pitchFamily="34" charset="0"/>
                <a:cs typeface="Times New Roman" panose="02020603050405020304" pitchFamily="18" charset="0"/>
              </a:rPr>
              <a:t>.</a:t>
            </a:r>
          </a:p>
          <a:p>
            <a:pPr marL="285750" indent="-285750">
              <a:lnSpc>
                <a:spcPct val="107000"/>
              </a:lnSpc>
              <a:spcAft>
                <a:spcPts val="800"/>
              </a:spcAft>
              <a:buClr>
                <a:schemeClr val="accent4"/>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Tìm</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hiểu</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về</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mối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đe</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dọa</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bảo</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mật</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chính</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của</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thương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mại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điện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tử</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lỗ</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hổng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cuộc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tấn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công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kỹ</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thuật</a:t>
            </a:r>
            <a:r>
              <a:rPr lang="en-US" sz="2000" b="1" dirty="0">
                <a:solidFill>
                  <a:srgbClr val="FFFF00"/>
                </a:solidFill>
                <a:latin typeface="Saira Semi Condensed"/>
                <a:ea typeface="Calibri" panose="020F0502020204030204" pitchFamily="34" charset="0"/>
                <a:cs typeface="Times New Roman" panose="02020603050405020304" pitchFamily="18" charset="0"/>
              </a:rPr>
              <a:t>.</a:t>
            </a:r>
          </a:p>
          <a:p>
            <a:pPr marL="285750" indent="-285750">
              <a:lnSpc>
                <a:spcPct val="107000"/>
              </a:lnSpc>
              <a:spcAft>
                <a:spcPts val="800"/>
              </a:spcAft>
              <a:buClr>
                <a:schemeClr val="accent4"/>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Hiểu</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về</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gian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lận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quảng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cáo</a:t>
            </a:r>
            <a:r>
              <a:rPr lang="en-US" sz="2000" b="1" dirty="0">
                <a:solidFill>
                  <a:srgbClr val="FFFF00"/>
                </a:solidFill>
                <a:latin typeface="Saira Semi Condensed"/>
                <a:ea typeface="Calibri" panose="020F0502020204030204" pitchFamily="34" charset="0"/>
                <a:cs typeface="Times New Roman" panose="02020603050405020304" pitchFamily="18" charset="0"/>
              </a:rPr>
              <a:t> (fraud),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tấn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công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giả</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mạo</a:t>
            </a:r>
            <a:r>
              <a:rPr lang="en-US" sz="2000" b="1" dirty="0">
                <a:solidFill>
                  <a:srgbClr val="FFFF00"/>
                </a:solidFill>
                <a:latin typeface="Saira Semi Condensed"/>
                <a:ea typeface="Calibri" panose="020F0502020204030204" pitchFamily="34" charset="0"/>
                <a:cs typeface="Times New Roman" panose="02020603050405020304" pitchFamily="18" charset="0"/>
              </a:rPr>
              <a:t>(fishing)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thư</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rác</a:t>
            </a:r>
            <a:r>
              <a:rPr lang="en-US" sz="2000" b="1" dirty="0">
                <a:solidFill>
                  <a:srgbClr val="FFFF00"/>
                </a:solidFill>
                <a:latin typeface="Saira Semi Condensed"/>
                <a:ea typeface="Calibri" panose="020F0502020204030204" pitchFamily="34" charset="0"/>
                <a:cs typeface="Times New Roman" panose="02020603050405020304" pitchFamily="18" charset="0"/>
              </a:rPr>
              <a:t>(spam) </a:t>
            </a:r>
            <a:r>
              <a:rPr lang="en-US" sz="2000" b="1" dirty="0" err="1">
                <a:solidFill>
                  <a:srgbClr val="FFFF00"/>
                </a:solidFill>
                <a:latin typeface="Saira Semi Condensed"/>
                <a:ea typeface="Calibri" panose="020F0502020204030204" pitchFamily="34" charset="0"/>
                <a:cs typeface="Times New Roman" panose="02020603050405020304" pitchFamily="18" charset="0"/>
              </a:rPr>
              <a:t>trên</a:t>
            </a:r>
            <a:r>
              <a:rPr lang="en-US" sz="2000" b="1" dirty="0">
                <a:solidFill>
                  <a:srgbClr val="FFFF00"/>
                </a:solidFill>
                <a:latin typeface="Saira Semi Condensed"/>
                <a:ea typeface="Calibri" panose="020F0502020204030204" pitchFamily="34" charset="0"/>
                <a:cs typeface="Times New Roman" panose="02020603050405020304" pitchFamily="18" charset="0"/>
              </a:rPr>
              <a:t> Internet.</a:t>
            </a:r>
          </a:p>
          <a:p>
            <a:pPr marL="285750" indent="-285750">
              <a:lnSpc>
                <a:spcPct val="107000"/>
              </a:lnSpc>
              <a:spcAft>
                <a:spcPts val="800"/>
              </a:spcAft>
              <a:buClr>
                <a:schemeClr val="accent4"/>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Các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nguyên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tắc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đảm</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bảo</a:t>
            </a:r>
            <a:r>
              <a:rPr lang="en-US" sz="2000" b="1" dirty="0">
                <a:solidFill>
                  <a:srgbClr val="FFFF00"/>
                </a:solidFill>
                <a:latin typeface="Saira Semi Condensed"/>
                <a:ea typeface="Calibri" panose="020F0502020204030204" pitchFamily="34" charset="0"/>
                <a:cs typeface="Times New Roman" panose="02020603050405020304" pitchFamily="18" charset="0"/>
              </a:rPr>
              <a:t> an </a:t>
            </a:r>
            <a:r>
              <a:rPr lang="en-US" sz="2000" b="1" dirty="0" err="1">
                <a:solidFill>
                  <a:srgbClr val="FFFF00"/>
                </a:solidFill>
                <a:latin typeface="Saira Semi Condensed"/>
                <a:ea typeface="Calibri" panose="020F0502020204030204" pitchFamily="34" charset="0"/>
                <a:cs typeface="Times New Roman" panose="02020603050405020304" pitchFamily="18" charset="0"/>
              </a:rPr>
              <a:t>toàn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thông</a:t>
            </a:r>
            <a:r>
              <a:rPr lang="en-US" sz="2000" b="1" dirty="0">
                <a:solidFill>
                  <a:srgbClr val="FFFF00"/>
                </a:solidFill>
                <a:latin typeface="Saira Semi Condensed"/>
                <a:ea typeface="Calibri" panose="020F0502020204030204" pitchFamily="34" charset="0"/>
                <a:cs typeface="Times New Roman" panose="02020603050405020304" pitchFamily="18" charset="0"/>
              </a:rPr>
              <a:t> tin.</a:t>
            </a:r>
          </a:p>
          <a:p>
            <a:pPr marL="285750" indent="-285750">
              <a:lnSpc>
                <a:spcPct val="107000"/>
              </a:lnSpc>
              <a:spcAft>
                <a:spcPts val="800"/>
              </a:spcAft>
              <a:buClr>
                <a:schemeClr val="accent4"/>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Xác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định</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đánh</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giá</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công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nghệ</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phương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pháp</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chính</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để</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đảm</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bảo</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quyền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truy</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cập</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liên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lạc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của</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thương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mại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điện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tử</a:t>
            </a:r>
            <a:endParaRPr lang="en-US" sz="2000" b="1" dirty="0">
              <a:solidFill>
                <a:srgbClr val="FFFF00"/>
              </a:solidFill>
              <a:latin typeface="Saira Semi Condensed"/>
              <a:ea typeface="Calibri" panose="020F0502020204030204" pitchFamily="34" charset="0"/>
              <a:cs typeface="Times New Roman" panose="02020603050405020304" pitchFamily="18" charset="0"/>
            </a:endParaRPr>
          </a:p>
          <a:p>
            <a:pPr marL="114300">
              <a:lnSpc>
                <a:spcPct val="107000"/>
              </a:lnSpc>
              <a:spcAft>
                <a:spcPts val="800"/>
              </a:spcAft>
            </a:pPr>
            <a:endParaRPr lang="en-US" dirty="0">
              <a:latin typeface="Saira Semi Condensed"/>
              <a:ea typeface="Calibri" panose="020F0502020204030204" pitchFamily="34" charset="0"/>
              <a:cs typeface="Times New Roman" panose="02020603050405020304" pitchFamily="18" charset="0"/>
            </a:endParaRPr>
          </a:p>
          <a:p>
            <a:pPr marL="114300"/>
            <a:endParaRPr lang="en-US" dirty="0">
              <a:latin typeface="Saira Semi Condensed"/>
            </a:endParaRPr>
          </a:p>
        </p:txBody>
      </p:sp>
    </p:spTree>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Kiểm</a:t>
            </a:r>
            <a:r>
              <a:rPr lang="en-US" dirty="0"/>
              <a:t> </a:t>
            </a:r>
            <a:r>
              <a:rPr lang="en-US" dirty="0" err="1"/>
              <a:t>soát</a:t>
            </a:r>
            <a:r>
              <a:rPr lang="en-US" dirty="0"/>
              <a:t> </a:t>
            </a:r>
            <a:r>
              <a:rPr lang="en-US" dirty="0" err="1"/>
              <a:t>truy</a:t>
            </a:r>
            <a:r>
              <a:rPr lang="en-US" dirty="0"/>
              <a:t> </a:t>
            </a:r>
            <a:r>
              <a:rPr lang="en-US" dirty="0" err="1"/>
              <a:t>cập</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30</a:t>
            </a:fld>
            <a:endParaRPr lang="en-GB"/>
          </a:p>
        </p:txBody>
      </p:sp>
      <p:sp>
        <p:nvSpPr>
          <p:cNvPr id="8" name="TextBox 7"/>
          <p:cNvSpPr txBox="1"/>
          <p:nvPr/>
        </p:nvSpPr>
        <p:spPr>
          <a:xfrm>
            <a:off x="499730" y="1465644"/>
            <a:ext cx="8140445" cy="1815882"/>
          </a:xfrm>
          <a:prstGeom prst="rect">
            <a:avLst/>
          </a:prstGeom>
          <a:noFill/>
        </p:spPr>
        <p:txBody>
          <a:bodyPr wrap="square">
            <a:spAutoFit/>
          </a:bodyPr>
          <a:lstStyle/>
          <a:p>
            <a:r>
              <a:rPr lang="vi-VN" sz="1600" dirty="0">
                <a:solidFill>
                  <a:srgbClr val="FFFF00"/>
                </a:solidFill>
              </a:rPr>
              <a:t>Cơ chế xác định ai có thể sử dụng tài nguyên mạng một cách hợp pháp</a:t>
            </a:r>
          </a:p>
          <a:p>
            <a:r>
              <a:rPr lang="vi-VN" sz="1600" dirty="0">
                <a:solidFill>
                  <a:srgbClr val="FFFF00"/>
                </a:solidFill>
              </a:rPr>
              <a:t>Ủy quyền và xác thực:</a:t>
            </a:r>
          </a:p>
          <a:p>
            <a:pPr marL="285750" indent="-285750">
              <a:buFont typeface="Courier New" panose="02070309020205020404" pitchFamily="49" charset="0"/>
              <a:buChar char="o"/>
            </a:pPr>
            <a:r>
              <a:rPr lang="en-US" sz="1600" dirty="0">
                <a:solidFill>
                  <a:srgbClr val="FFFF00"/>
                </a:solidFill>
              </a:rPr>
              <a:t>K</a:t>
            </a:r>
            <a:r>
              <a:rPr lang="vi-VN" sz="1600" dirty="0">
                <a:solidFill>
                  <a:srgbClr val="FFFF00"/>
                </a:solidFill>
              </a:rPr>
              <a:t>iểm soát sinh trắc học: Một phương pháp tự động để xác minh danh tính của một người dựa trên các đặc điểm thể chất hoặc hành vi</a:t>
            </a:r>
          </a:p>
          <a:p>
            <a:pPr marL="285750" indent="-285750">
              <a:buFont typeface="Courier New" panose="02070309020205020404" pitchFamily="49" charset="0"/>
              <a:buChar char="o"/>
            </a:pPr>
            <a:r>
              <a:rPr lang="en-US" sz="1600" dirty="0">
                <a:solidFill>
                  <a:srgbClr val="FFFF00"/>
                </a:solidFill>
              </a:rPr>
              <a:t>H</a:t>
            </a:r>
            <a:r>
              <a:rPr lang="vi-VN" sz="1600" dirty="0">
                <a:solidFill>
                  <a:srgbClr val="FFFF00"/>
                </a:solidFill>
              </a:rPr>
              <a:t>ệ thống sinh trắc học: Các hệ thống xác thực nhận dạng một người bằng cách đo đặc điểm sinh học, chẳng hạn như dấu vân tay, mẫu mống mắt (mắt), đặc điểm khuôn mặt hoặc giọng nói</a:t>
            </a:r>
          </a:p>
        </p:txBody>
      </p:sp>
    </p:spTree>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55506"/>
            <a:ext cx="7213136" cy="351300"/>
          </a:xfrm>
        </p:spPr>
        <p:txBody>
          <a:bodyPr/>
          <a:lstStyle/>
          <a:p>
            <a:r>
              <a:rPr lang="en-US" dirty="0"/>
              <a:t>MÃ HÓA VÀ HỆ MỘT KHÓA (SYMMETRIC)</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31</a:t>
            </a:fld>
            <a:endParaRPr lang="en-GB"/>
          </a:p>
        </p:txBody>
      </p:sp>
      <p:sp>
        <p:nvSpPr>
          <p:cNvPr id="5" name="TextBox 4"/>
          <p:cNvSpPr txBox="1"/>
          <p:nvPr/>
        </p:nvSpPr>
        <p:spPr>
          <a:xfrm>
            <a:off x="826682" y="4100218"/>
            <a:ext cx="4587948" cy="375552"/>
          </a:xfrm>
          <a:prstGeom prst="rect">
            <a:avLst/>
          </a:prstGeom>
          <a:noFill/>
        </p:spPr>
        <p:txBody>
          <a:bodyPr wrap="square">
            <a:spAutoFit/>
          </a:bodyPr>
          <a:lstStyle/>
          <a:p>
            <a:pPr>
              <a:lnSpc>
                <a:spcPct val="107000"/>
              </a:lnSpc>
              <a:spcAft>
                <a:spcPts val="800"/>
              </a:spcAft>
            </a:pP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Mã</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hóa</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khóa</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xứng</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riêng</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tư</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6" name="Picture 5"/>
          <p:cNvPicPr>
            <a:picLocks noChangeAspect="1"/>
          </p:cNvPicPr>
          <p:nvPr/>
        </p:nvPicPr>
        <p:blipFill>
          <a:blip r:embed="rId2"/>
          <a:stretch>
            <a:fillRect/>
          </a:stretch>
        </p:blipFill>
        <p:spPr>
          <a:xfrm>
            <a:off x="901110" y="1827249"/>
            <a:ext cx="5943600" cy="2190750"/>
          </a:xfrm>
          <a:prstGeom prst="rect">
            <a:avLst/>
          </a:prstGeom>
        </p:spPr>
      </p:pic>
    </p:spTree>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32</a:t>
            </a:fld>
            <a:endParaRPr lang="en-GB"/>
          </a:p>
        </p:txBody>
      </p:sp>
      <p:sp>
        <p:nvSpPr>
          <p:cNvPr id="4" name="TextBox 3"/>
          <p:cNvSpPr txBox="1"/>
          <p:nvPr/>
        </p:nvSpPr>
        <p:spPr>
          <a:xfrm rot="16200000">
            <a:off x="97252" y="1299634"/>
            <a:ext cx="2131353" cy="970235"/>
          </a:xfrm>
          <a:prstGeom prst="rect">
            <a:avLst/>
          </a:prstGeom>
          <a:noFill/>
        </p:spPr>
        <p:txBody>
          <a:bodyPr vert="vert" wrap="square">
            <a:spAutoFit/>
          </a:bodyPr>
          <a:lstStyle/>
          <a:p>
            <a:pPr>
              <a:lnSpc>
                <a:spcPct val="107000"/>
              </a:lnSpc>
              <a:spcAft>
                <a:spcPts val="800"/>
              </a:spcAft>
            </a:pPr>
            <a:r>
              <a:rPr lang="en-US" sz="4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4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ký</a:t>
            </a:r>
            <a:r>
              <a:rPr lang="en-US" sz="4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số</a:t>
            </a:r>
            <a:endParaRPr lang="en-US" sz="4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926486" y="171756"/>
            <a:ext cx="6168213" cy="4819344"/>
          </a:xfrm>
          <a:prstGeom prst="rect">
            <a:avLst/>
          </a:prstGeom>
        </p:spPr>
      </p:pic>
    </p:spTree>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2715" y="1925482"/>
            <a:ext cx="6634200" cy="129253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Phòng thủ II: Bảo mật mạng thương mại điện tử</a:t>
            </a:r>
            <a:endParaRPr lang="en-US"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4800" b="1" dirty="0">
                <a:solidFill>
                  <a:schemeClr val="dk1"/>
                </a:solidFill>
                <a:latin typeface="Saira Semi Condensed"/>
                <a:ea typeface="Saira Semi Condensed"/>
                <a:cs typeface="Saira Semi Condensed"/>
                <a:sym typeface="Saira Semi Condensed"/>
              </a:rPr>
              <a:t>8</a:t>
            </a:r>
            <a:endParaRPr sz="4800" b="1" dirty="0">
              <a:solidFill>
                <a:schemeClr val="dk1"/>
              </a:solidFill>
              <a:latin typeface="Saira Semi Condensed"/>
              <a:ea typeface="Saira Semi Condensed"/>
              <a:cs typeface="Saira Semi Condensed"/>
              <a:sym typeface="Saira Semi Condensed"/>
            </a:endParaRPr>
          </a:p>
        </p:txBody>
      </p:sp>
    </p:spTree>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34</a:t>
            </a:fld>
            <a:endParaRPr lang="en-GB"/>
          </a:p>
        </p:txBody>
      </p:sp>
      <p:sp>
        <p:nvSpPr>
          <p:cNvPr id="6" name="TextBox 5"/>
          <p:cNvSpPr txBox="1"/>
          <p:nvPr/>
        </p:nvSpPr>
        <p:spPr>
          <a:xfrm>
            <a:off x="552893" y="332148"/>
            <a:ext cx="7910623" cy="954107"/>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FFFF00"/>
                </a:solidFill>
              </a:rPr>
              <a:t>T</a:t>
            </a:r>
            <a:r>
              <a:rPr lang="vi-VN" dirty="0">
                <a:solidFill>
                  <a:srgbClr val="FFFF00"/>
                </a:solidFill>
              </a:rPr>
              <a:t>ường lửa: Một điểm duy nhất giữa hai hoặc nhiều mạng nơi tất cả lưu lượng phải đi qua (điểm choke); thiết bị xác thực, kiểm soát và ghi nhật ký tất cả lưu lượng truy cập</a:t>
            </a:r>
          </a:p>
          <a:p>
            <a:pPr marL="285750" indent="-285750">
              <a:buFont typeface="Wingdings" panose="05000000000000000000" pitchFamily="2" charset="2"/>
              <a:buChar char="Ø"/>
            </a:pPr>
            <a:r>
              <a:rPr lang="en-US" dirty="0">
                <a:solidFill>
                  <a:srgbClr val="FFFF00"/>
                </a:solidFill>
              </a:rPr>
              <a:t>P</a:t>
            </a:r>
            <a:r>
              <a:rPr lang="vi-VN" dirty="0">
                <a:solidFill>
                  <a:srgbClr val="FFFF00"/>
                </a:solidFill>
              </a:rPr>
              <a:t>acket: Đoạn dữ liệu được gửi từ máy tính này sang máy tính khác trên mạng</a:t>
            </a:r>
          </a:p>
          <a:p>
            <a:pPr marL="285750" indent="-285750">
              <a:buFont typeface="Wingdings" panose="05000000000000000000" pitchFamily="2" charset="2"/>
              <a:buChar char="Ø"/>
            </a:pPr>
            <a:r>
              <a:rPr lang="vi-VN" dirty="0">
                <a:solidFill>
                  <a:srgbClr val="FFFF00"/>
                </a:solidFill>
              </a:rPr>
              <a:t>Kiến trúc tường lửa kép: DMZ</a:t>
            </a:r>
          </a:p>
        </p:txBody>
      </p:sp>
      <p:pic>
        <p:nvPicPr>
          <p:cNvPr id="7" name="Picture 6"/>
          <p:cNvPicPr>
            <a:picLocks noChangeAspect="1"/>
          </p:cNvPicPr>
          <p:nvPr/>
        </p:nvPicPr>
        <p:blipFill>
          <a:blip r:embed="rId2"/>
          <a:stretch>
            <a:fillRect/>
          </a:stretch>
        </p:blipFill>
        <p:spPr>
          <a:xfrm>
            <a:off x="1536404" y="1382233"/>
            <a:ext cx="5943600" cy="3353173"/>
          </a:xfrm>
          <a:prstGeom prst="rect">
            <a:avLst/>
          </a:prstGeom>
        </p:spPr>
      </p:pic>
    </p:spTree>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35</a:t>
            </a:fld>
            <a:endParaRPr lang="en-GB"/>
          </a:p>
        </p:txBody>
      </p:sp>
      <p:sp>
        <p:nvSpPr>
          <p:cNvPr id="4" name="TextBox 3"/>
          <p:cNvSpPr txBox="1"/>
          <p:nvPr/>
        </p:nvSpPr>
        <p:spPr>
          <a:xfrm>
            <a:off x="302247" y="262896"/>
            <a:ext cx="7783032" cy="1508105"/>
          </a:xfrm>
          <a:prstGeom prst="rect">
            <a:avLst/>
          </a:prstGeom>
          <a:noFill/>
        </p:spPr>
        <p:txBody>
          <a:bodyPr wrap="square">
            <a:spAutoFit/>
          </a:bodyPr>
          <a:lstStyle/>
          <a:p>
            <a:pPr>
              <a:lnSpc>
                <a:spcPct val="107000"/>
              </a:lnSpc>
              <a:spcAft>
                <a:spcPts val="800"/>
              </a:spcAft>
            </a:pP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vệ</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chống</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vi-</a:t>
            </a: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rút</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phần</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mềm</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độc</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hại</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botnet </a:t>
            </a: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bổ</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sung</a:t>
            </a:r>
            <a:endParaRPr lang="en-US" sz="16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Courier New" panose="02070309020205020404" pitchFamily="49" charset="0"/>
              <a:buChar char="o"/>
            </a:pPr>
            <a:r>
              <a:rPr lang="en-US" sz="1600" dirty="0" err="1">
                <a:solidFill>
                  <a:srgbClr val="FFFF00"/>
                </a:solidFill>
                <a:latin typeface="Calibri" panose="020F0502020204030204" pitchFamily="34" charset="0"/>
                <a:ea typeface="Calibri" panose="020F0502020204030204" pitchFamily="34" charset="0"/>
                <a:cs typeface="Times New Roman" panose="02020603050405020304" pitchFamily="18" charset="0"/>
              </a:rPr>
              <a:t>M</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ạng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riêng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ảo</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(VPN)</a:t>
            </a:r>
          </a:p>
          <a:p>
            <a:pPr marL="285750" indent="-285750">
              <a:lnSpc>
                <a:spcPct val="107000"/>
              </a:lnSpc>
              <a:spcAft>
                <a:spcPts val="800"/>
              </a:spcAft>
              <a:buFont typeface="Courier New" panose="02070309020205020404" pitchFamily="49" charset="0"/>
              <a:buChar char="o"/>
            </a:pP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Đường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hầm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thức</a:t>
            </a:r>
            <a:endPar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Courier New" panose="02070309020205020404" pitchFamily="49" charset="0"/>
              <a:buChar char="o"/>
            </a:pPr>
            <a:r>
              <a:rPr lang="en-US" sz="1600" dirty="0" err="1">
                <a:solidFill>
                  <a:srgbClr val="FFFF00"/>
                </a:solidFill>
                <a:latin typeface="Calibri" panose="020F0502020204030204" pitchFamily="34" charset="0"/>
                <a:ea typeface="Calibri" panose="020F0502020204030204" pitchFamily="34" charset="0"/>
                <a:cs typeface="Times New Roman" panose="02020603050405020304" pitchFamily="18" charset="0"/>
              </a:rPr>
              <a:t>H</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ệ</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(IDS)</a:t>
            </a:r>
          </a:p>
        </p:txBody>
      </p:sp>
      <p:pic>
        <p:nvPicPr>
          <p:cNvPr id="5" name="Picture 4"/>
          <p:cNvPicPr>
            <a:picLocks noChangeAspect="1"/>
          </p:cNvPicPr>
          <p:nvPr/>
        </p:nvPicPr>
        <p:blipFill>
          <a:blip r:embed="rId2"/>
          <a:stretch>
            <a:fillRect/>
          </a:stretch>
        </p:blipFill>
        <p:spPr>
          <a:xfrm>
            <a:off x="3825271" y="1155880"/>
            <a:ext cx="5166204" cy="3831049"/>
          </a:xfrm>
          <a:prstGeom prst="rect">
            <a:avLst/>
          </a:prstGeom>
        </p:spPr>
      </p:pic>
      <p:sp>
        <p:nvSpPr>
          <p:cNvPr id="6" name="Arrow: Right 5"/>
          <p:cNvSpPr/>
          <p:nvPr/>
        </p:nvSpPr>
        <p:spPr>
          <a:xfrm>
            <a:off x="238099" y="2211572"/>
            <a:ext cx="3416024" cy="1377813"/>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err="1">
                <a:solidFill>
                  <a:srgbClr val="FFFF00"/>
                </a:solidFill>
              </a:rPr>
              <a:t>Xử</a:t>
            </a:r>
            <a:r>
              <a:rPr lang="en-US" dirty="0">
                <a:solidFill>
                  <a:srgbClr val="FFFF00"/>
                </a:solidFill>
              </a:rPr>
              <a:t> </a:t>
            </a:r>
            <a:r>
              <a:rPr lang="en-US" dirty="0" err="1">
                <a:solidFill>
                  <a:srgbClr val="FFFF00"/>
                </a:solidFill>
              </a:rPr>
              <a:t>lý</a:t>
            </a:r>
            <a:r>
              <a:rPr lang="en-US" dirty="0">
                <a:solidFill>
                  <a:srgbClr val="FFFF00"/>
                </a:solidFill>
              </a:rPr>
              <a:t> </a:t>
            </a:r>
            <a:r>
              <a:rPr lang="en-US" dirty="0" err="1">
                <a:solidFill>
                  <a:srgbClr val="FFFF00"/>
                </a:solidFill>
              </a:rPr>
              <a:t>tấn</a:t>
            </a:r>
            <a:r>
              <a:rPr lang="en-US" dirty="0">
                <a:solidFill>
                  <a:srgbClr val="FFFF00"/>
                </a:solidFill>
              </a:rPr>
              <a:t> </a:t>
            </a:r>
            <a:r>
              <a:rPr lang="en-US" dirty="0" err="1">
                <a:solidFill>
                  <a:srgbClr val="FFFF00"/>
                </a:solidFill>
              </a:rPr>
              <a:t>công</a:t>
            </a:r>
            <a:r>
              <a:rPr lang="en-US" dirty="0">
                <a:solidFill>
                  <a:srgbClr val="FFFF00"/>
                </a:solidFill>
              </a:rPr>
              <a:t> DoS: </a:t>
            </a:r>
            <a:r>
              <a:rPr lang="en-US" dirty="0" err="1">
                <a:solidFill>
                  <a:srgbClr val="FFFF00"/>
                </a:solidFill>
              </a:rPr>
              <a:t>Điện</a:t>
            </a:r>
            <a:r>
              <a:rPr lang="en-US" dirty="0">
                <a:solidFill>
                  <a:srgbClr val="FFFF00"/>
                </a:solidFill>
              </a:rPr>
              <a:t> </a:t>
            </a:r>
            <a:r>
              <a:rPr lang="en-US" dirty="0" err="1">
                <a:solidFill>
                  <a:srgbClr val="FFFF00"/>
                </a:solidFill>
              </a:rPr>
              <a:t>toán</a:t>
            </a:r>
            <a:r>
              <a:rPr lang="en-US" dirty="0">
                <a:solidFill>
                  <a:srgbClr val="FFFF00"/>
                </a:solidFill>
              </a:rPr>
              <a:t> </a:t>
            </a:r>
            <a:r>
              <a:rPr lang="en-US" dirty="0" err="1">
                <a:solidFill>
                  <a:srgbClr val="FFFF00"/>
                </a:solidFill>
              </a:rPr>
              <a:t>đám</a:t>
            </a:r>
            <a:r>
              <a:rPr lang="en-US" dirty="0">
                <a:solidFill>
                  <a:srgbClr val="FFFF00"/>
                </a:solidFill>
              </a:rPr>
              <a:t> </a:t>
            </a:r>
            <a:r>
              <a:rPr lang="en-US" dirty="0" err="1">
                <a:solidFill>
                  <a:srgbClr val="FFFF00"/>
                </a:solidFill>
              </a:rPr>
              <a:t>mây</a:t>
            </a:r>
            <a:r>
              <a:rPr lang="en-US" dirty="0">
                <a:solidFill>
                  <a:srgbClr val="FFFF00"/>
                </a:solidFill>
              </a:rPr>
              <a:t> </a:t>
            </a:r>
            <a:r>
              <a:rPr lang="en-US" dirty="0" err="1">
                <a:solidFill>
                  <a:srgbClr val="FFFF00"/>
                </a:solidFill>
              </a:rPr>
              <a:t>ngăn</a:t>
            </a:r>
            <a:r>
              <a:rPr lang="en-US" dirty="0">
                <a:solidFill>
                  <a:srgbClr val="FFFF00"/>
                </a:solidFill>
              </a:rPr>
              <a:t> </a:t>
            </a:r>
            <a:r>
              <a:rPr lang="en-US" dirty="0" err="1">
                <a:solidFill>
                  <a:srgbClr val="FFFF00"/>
                </a:solidFill>
              </a:rPr>
              <a:t>chặn</a:t>
            </a:r>
            <a:r>
              <a:rPr lang="en-US" dirty="0">
                <a:solidFill>
                  <a:srgbClr val="FFFF00"/>
                </a:solidFill>
              </a:rPr>
              <a:t> </a:t>
            </a:r>
            <a:r>
              <a:rPr lang="en-US" dirty="0" err="1">
                <a:solidFill>
                  <a:srgbClr val="FFFF00"/>
                </a:solidFill>
              </a:rPr>
              <a:t>các</a:t>
            </a:r>
            <a:r>
              <a:rPr lang="en-US" dirty="0">
                <a:solidFill>
                  <a:srgbClr val="FFFF00"/>
                </a:solidFill>
              </a:rPr>
              <a:t> </a:t>
            </a:r>
            <a:r>
              <a:rPr lang="en-US" dirty="0" err="1">
                <a:solidFill>
                  <a:srgbClr val="FFFF00"/>
                </a:solidFill>
              </a:rPr>
              <a:t>cuộc</a:t>
            </a:r>
            <a:r>
              <a:rPr lang="en-US" dirty="0">
                <a:solidFill>
                  <a:srgbClr val="FFFF00"/>
                </a:solidFill>
              </a:rPr>
              <a:t> </a:t>
            </a:r>
            <a:r>
              <a:rPr lang="en-US" dirty="0" err="1">
                <a:solidFill>
                  <a:srgbClr val="FFFF00"/>
                </a:solidFill>
              </a:rPr>
              <a:t>tấn</a:t>
            </a:r>
            <a:r>
              <a:rPr lang="en-US" dirty="0">
                <a:solidFill>
                  <a:srgbClr val="FFFF00"/>
                </a:solidFill>
              </a:rPr>
              <a:t> </a:t>
            </a:r>
            <a:r>
              <a:rPr lang="en-US" dirty="0" err="1">
                <a:solidFill>
                  <a:srgbClr val="FFFF00"/>
                </a:solidFill>
              </a:rPr>
              <a:t>công</a:t>
            </a:r>
            <a:r>
              <a:rPr lang="en-US" dirty="0">
                <a:solidFill>
                  <a:srgbClr val="FFFF00"/>
                </a:solidFill>
              </a:rPr>
              <a:t> DoS</a:t>
            </a:r>
          </a:p>
        </p:txBody>
      </p:sp>
    </p:spTree>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92026" y="1590062"/>
            <a:ext cx="7075526" cy="196337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sz="4400" dirty="0"/>
              <a:t>Phòng thủ III: Kiểm soát chung, Kiểm soát nội bộ, Tuân thủ và các cơ chế phòng vệ khác</a:t>
            </a:r>
            <a:endParaRPr lang="en-US" sz="44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9</a:t>
            </a:r>
            <a:endParaRPr lang="en-GB" b="1" dirty="0">
              <a:solidFill>
                <a:schemeClr val="dk1"/>
              </a:solidFill>
              <a:latin typeface="Saira Semi Condensed"/>
              <a:ea typeface="Saira Semi Condensed"/>
              <a:cs typeface="Saira Semi Condensed"/>
              <a:sym typeface="Saira Semi Condensed"/>
            </a:endParaRPr>
          </a:p>
        </p:txBody>
      </p:sp>
    </p:spTree>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37</a:t>
            </a:fld>
            <a:endParaRPr lang="en-GB"/>
          </a:p>
        </p:txBody>
      </p:sp>
      <p:sp>
        <p:nvSpPr>
          <p:cNvPr id="4" name="TextBox 3"/>
          <p:cNvSpPr txBox="1"/>
          <p:nvPr/>
        </p:nvSpPr>
        <p:spPr>
          <a:xfrm>
            <a:off x="329610" y="383934"/>
            <a:ext cx="8208334" cy="1339662"/>
          </a:xfrm>
          <a:prstGeom prst="rect">
            <a:avLst/>
          </a:prstGeom>
          <a:noFill/>
        </p:spPr>
        <p:txBody>
          <a:bodyPr wrap="square">
            <a:spAutoFit/>
          </a:bodyPr>
          <a:lstStyle/>
          <a:p>
            <a:pPr>
              <a:lnSpc>
                <a:spcPct val="107000"/>
              </a:lnSpc>
              <a:spcAft>
                <a:spcPts val="800"/>
              </a:spcAft>
            </a:pPr>
            <a:r>
              <a:rPr lang="en-US" sz="1600" dirty="0" err="1">
                <a:solidFill>
                  <a:srgbClr val="FFFF00"/>
                </a:solidFill>
                <a:latin typeface="Calibri" panose="020F0502020204030204" pitchFamily="34" charset="0"/>
                <a:ea typeface="Calibri" panose="020F0502020204030204" pitchFamily="34" charset="0"/>
                <a:cs typeface="Times New Roman" panose="02020603050405020304" pitchFamily="18" charset="0"/>
              </a:rPr>
              <a:t>K</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iểm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soát</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chung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soát</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thiết</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lập</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vệ</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kể</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cụ</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gì</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ví</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dụ</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vệ</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phần</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cứng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soát</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quyền</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truy</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cập</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vào</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trung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tâm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độc</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lập</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cụ</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thể</a:t>
            </a:r>
            <a:endPar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err="1">
                <a:solidFill>
                  <a:srgbClr val="FFFF00"/>
                </a:solidFill>
                <a:latin typeface="Calibri" panose="020F0502020204030204" pitchFamily="34" charset="0"/>
                <a:ea typeface="Calibri" panose="020F0502020204030204" pitchFamily="34" charset="0"/>
                <a:cs typeface="Times New Roman" panose="02020603050405020304" pitchFamily="18" charset="0"/>
              </a:rPr>
              <a:t>K</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iểm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soát</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soát</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nhằm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mục</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đích</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vệ</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cụ</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thể</a:t>
            </a:r>
            <a:endPar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soát</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phòng</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thủ</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sz="16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5" name="Picture 4"/>
          <p:cNvPicPr>
            <a:picLocks noChangeAspect="1"/>
          </p:cNvPicPr>
          <p:nvPr/>
        </p:nvPicPr>
        <p:blipFill>
          <a:blip r:embed="rId2"/>
          <a:stretch>
            <a:fillRect/>
          </a:stretch>
        </p:blipFill>
        <p:spPr>
          <a:xfrm>
            <a:off x="2860157" y="1414585"/>
            <a:ext cx="5497034" cy="3576515"/>
          </a:xfrm>
          <a:prstGeom prst="rect">
            <a:avLst/>
          </a:prstGeom>
        </p:spPr>
      </p:pic>
    </p:spTree>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38</a:t>
            </a:fld>
            <a:endParaRPr lang="en-GB"/>
          </a:p>
        </p:txBody>
      </p:sp>
      <p:sp>
        <p:nvSpPr>
          <p:cNvPr id="6" name="TextBox 5"/>
          <p:cNvSpPr txBox="1"/>
          <p:nvPr/>
        </p:nvSpPr>
        <p:spPr>
          <a:xfrm>
            <a:off x="723014" y="292411"/>
            <a:ext cx="7591645" cy="738664"/>
          </a:xfrm>
          <a:prstGeom prst="rect">
            <a:avLst/>
          </a:prstGeom>
          <a:noFill/>
        </p:spPr>
        <p:txBody>
          <a:bodyPr wrap="square">
            <a:spAutoFit/>
          </a:bodyPr>
          <a:lstStyle/>
          <a:p>
            <a:r>
              <a:rPr lang="en-US" dirty="0">
                <a:solidFill>
                  <a:srgbClr val="FFFF00"/>
                </a:solidFill>
              </a:rPr>
              <a:t>T</a:t>
            </a:r>
            <a:r>
              <a:rPr lang="vi-VN">
                <a:solidFill>
                  <a:srgbClr val="FFFF00"/>
                </a:solidFill>
              </a:rPr>
              <a:t>ác </a:t>
            </a:r>
            <a:r>
              <a:rPr lang="en-US" smtClean="0">
                <a:solidFill>
                  <a:srgbClr val="FFFF00"/>
                </a:solidFill>
              </a:rPr>
              <a:t>tử</a:t>
            </a:r>
            <a:r>
              <a:rPr lang="vi-VN" smtClean="0">
                <a:solidFill>
                  <a:srgbClr val="FFFF00"/>
                </a:solidFill>
              </a:rPr>
              <a:t> </a:t>
            </a:r>
            <a:r>
              <a:rPr lang="vi-VN" dirty="0">
                <a:solidFill>
                  <a:srgbClr val="FFFF00"/>
                </a:solidFill>
              </a:rPr>
              <a:t>thông minh: Các ứng dụng phần mềm có một số mức độ phản ứng, quyền tự chủ và khả năng thích ứng—khi cần thiết trong các tình huống tấn công không thể đoán trước; một </a:t>
            </a:r>
            <a:r>
              <a:rPr lang="vi-VN">
                <a:solidFill>
                  <a:srgbClr val="FFFF00"/>
                </a:solidFill>
              </a:rPr>
              <a:t>tác </a:t>
            </a:r>
            <a:r>
              <a:rPr lang="en-US" smtClean="0">
                <a:solidFill>
                  <a:srgbClr val="FFFF00"/>
                </a:solidFill>
              </a:rPr>
              <a:t>tử</a:t>
            </a:r>
            <a:r>
              <a:rPr lang="vi-VN" smtClean="0">
                <a:solidFill>
                  <a:srgbClr val="FFFF00"/>
                </a:solidFill>
              </a:rPr>
              <a:t> </a:t>
            </a:r>
            <a:r>
              <a:rPr lang="vi-VN" dirty="0">
                <a:solidFill>
                  <a:srgbClr val="FFFF00"/>
                </a:solidFill>
              </a:rPr>
              <a:t>có thể tự thích ứng dựa trên những thay đổi xảy ra trong môi trường của nó</a:t>
            </a:r>
            <a:endParaRPr lang="en-US" dirty="0">
              <a:solidFill>
                <a:srgbClr val="FFFF00"/>
              </a:solidFill>
            </a:endParaRPr>
          </a:p>
        </p:txBody>
      </p:sp>
      <p:pic>
        <p:nvPicPr>
          <p:cNvPr id="7" name="Picture 6"/>
          <p:cNvPicPr>
            <a:picLocks noChangeAspect="1"/>
          </p:cNvPicPr>
          <p:nvPr/>
        </p:nvPicPr>
        <p:blipFill>
          <a:blip r:embed="rId2"/>
          <a:stretch>
            <a:fillRect/>
          </a:stretch>
        </p:blipFill>
        <p:spPr>
          <a:xfrm>
            <a:off x="1244009" y="1200342"/>
            <a:ext cx="6012712" cy="3790758"/>
          </a:xfrm>
          <a:prstGeom prst="rect">
            <a:avLst/>
          </a:prstGeom>
        </p:spPr>
      </p:pic>
    </p:spTree>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39</a:t>
            </a:fld>
            <a:endParaRPr lang="en-GB"/>
          </a:p>
        </p:txBody>
      </p:sp>
      <p:sp>
        <p:nvSpPr>
          <p:cNvPr id="6" name="TextBox 5"/>
          <p:cNvSpPr txBox="1"/>
          <p:nvPr/>
        </p:nvSpPr>
        <p:spPr>
          <a:xfrm>
            <a:off x="531628" y="425586"/>
            <a:ext cx="2115879" cy="1323439"/>
          </a:xfrm>
          <a:prstGeom prst="rect">
            <a:avLst/>
          </a:prstGeom>
          <a:noFill/>
        </p:spPr>
        <p:txBody>
          <a:bodyPr wrap="square">
            <a:spAutoFit/>
          </a:bodyPr>
          <a:lstStyle/>
          <a:p>
            <a:r>
              <a:rPr lang="en-US" sz="2000" dirty="0" err="1">
                <a:solidFill>
                  <a:srgbClr val="FFFF00"/>
                </a:solidFill>
              </a:rPr>
              <a:t>Dịch</a:t>
            </a:r>
            <a:r>
              <a:rPr lang="en-US" sz="2000" dirty="0">
                <a:solidFill>
                  <a:srgbClr val="FFFF00"/>
                </a:solidFill>
              </a:rPr>
              <a:t> </a:t>
            </a:r>
            <a:r>
              <a:rPr lang="en-US" sz="2000" dirty="0" err="1">
                <a:solidFill>
                  <a:srgbClr val="FFFF00"/>
                </a:solidFill>
              </a:rPr>
              <a:t>vụ</a:t>
            </a:r>
            <a:r>
              <a:rPr lang="en-US" sz="2000" dirty="0">
                <a:solidFill>
                  <a:srgbClr val="FFFF00"/>
                </a:solidFill>
              </a:rPr>
              <a:t> kinh </a:t>
            </a:r>
            <a:r>
              <a:rPr lang="en-US" sz="2000" dirty="0" err="1">
                <a:solidFill>
                  <a:srgbClr val="FFFF00"/>
                </a:solidFill>
              </a:rPr>
              <a:t>doanh</a:t>
            </a:r>
            <a:r>
              <a:rPr lang="en-US" sz="2000" dirty="0">
                <a:solidFill>
                  <a:srgbClr val="FFFF00"/>
                </a:solidFill>
              </a:rPr>
              <a:t> </a:t>
            </a:r>
            <a:r>
              <a:rPr lang="en-US" sz="2000" dirty="0" err="1">
                <a:solidFill>
                  <a:srgbClr val="FFFF00"/>
                </a:solidFill>
              </a:rPr>
              <a:t>liên</a:t>
            </a:r>
            <a:r>
              <a:rPr lang="en-US" sz="2000" dirty="0">
                <a:solidFill>
                  <a:srgbClr val="FFFF00"/>
                </a:solidFill>
              </a:rPr>
              <a:t> </a:t>
            </a:r>
            <a:r>
              <a:rPr lang="en-US" sz="2000" dirty="0" err="1">
                <a:solidFill>
                  <a:srgbClr val="FFFF00"/>
                </a:solidFill>
              </a:rPr>
              <a:t>tục</a:t>
            </a:r>
            <a:r>
              <a:rPr lang="en-US" sz="2000" dirty="0">
                <a:solidFill>
                  <a:srgbClr val="FFFF00"/>
                </a:solidFill>
              </a:rPr>
              <a:t> </a:t>
            </a:r>
            <a:r>
              <a:rPr lang="en-US" sz="2000" dirty="0" err="1">
                <a:solidFill>
                  <a:srgbClr val="FFFF00"/>
                </a:solidFill>
              </a:rPr>
              <a:t>và</a:t>
            </a:r>
            <a:r>
              <a:rPr lang="en-US" sz="2000" dirty="0">
                <a:solidFill>
                  <a:srgbClr val="FFFF00"/>
                </a:solidFill>
              </a:rPr>
              <a:t> </a:t>
            </a:r>
            <a:r>
              <a:rPr lang="en-US" sz="2000" dirty="0" err="1">
                <a:solidFill>
                  <a:srgbClr val="FFFF00"/>
                </a:solidFill>
              </a:rPr>
              <a:t>quy</a:t>
            </a:r>
            <a:r>
              <a:rPr lang="en-US" sz="2000" dirty="0">
                <a:solidFill>
                  <a:srgbClr val="FFFF00"/>
                </a:solidFill>
              </a:rPr>
              <a:t> </a:t>
            </a:r>
            <a:r>
              <a:rPr lang="en-US" sz="2000" dirty="0" err="1">
                <a:solidFill>
                  <a:srgbClr val="FFFF00"/>
                </a:solidFill>
              </a:rPr>
              <a:t>trình</a:t>
            </a:r>
            <a:r>
              <a:rPr lang="en-US" sz="2000" dirty="0">
                <a:solidFill>
                  <a:srgbClr val="FFFF00"/>
                </a:solidFill>
              </a:rPr>
              <a:t> </a:t>
            </a:r>
            <a:r>
              <a:rPr lang="en-US" sz="2000" dirty="0" err="1">
                <a:solidFill>
                  <a:srgbClr val="FFFF00"/>
                </a:solidFill>
              </a:rPr>
              <a:t>phục</a:t>
            </a:r>
            <a:r>
              <a:rPr lang="en-US" sz="2000" dirty="0">
                <a:solidFill>
                  <a:srgbClr val="FFFF00"/>
                </a:solidFill>
              </a:rPr>
              <a:t> </a:t>
            </a:r>
            <a:r>
              <a:rPr lang="en-US" sz="2000" dirty="0" err="1">
                <a:solidFill>
                  <a:srgbClr val="FFFF00"/>
                </a:solidFill>
              </a:rPr>
              <a:t>hồi</a:t>
            </a:r>
            <a:r>
              <a:rPr lang="en-US" sz="2000" dirty="0">
                <a:solidFill>
                  <a:srgbClr val="FFFF00"/>
                </a:solidFill>
              </a:rPr>
              <a:t> CNTT:</a:t>
            </a:r>
          </a:p>
        </p:txBody>
      </p:sp>
      <p:pic>
        <p:nvPicPr>
          <p:cNvPr id="7" name="Picture 6"/>
          <p:cNvPicPr>
            <a:picLocks noChangeAspect="1"/>
          </p:cNvPicPr>
          <p:nvPr/>
        </p:nvPicPr>
        <p:blipFill>
          <a:blip r:embed="rId2"/>
          <a:stretch>
            <a:fillRect/>
          </a:stretch>
        </p:blipFill>
        <p:spPr>
          <a:xfrm>
            <a:off x="2775452" y="332168"/>
            <a:ext cx="5836920" cy="4456282"/>
          </a:xfrm>
          <a:prstGeom prst="rect">
            <a:avLst/>
          </a:prstGeom>
        </p:spPr>
      </p:pic>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4</a:t>
            </a:fld>
            <a:endParaRPr lang="en-GB"/>
          </a:p>
        </p:txBody>
      </p:sp>
      <p:sp>
        <p:nvSpPr>
          <p:cNvPr id="3" name="Text Placeholder 13"/>
          <p:cNvSpPr txBox="1"/>
          <p:nvPr/>
        </p:nvSpPr>
        <p:spPr>
          <a:xfrm>
            <a:off x="983299" y="1065985"/>
            <a:ext cx="7758098" cy="279363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lnSpc>
                <a:spcPct val="107000"/>
              </a:lnSpc>
              <a:spcAft>
                <a:spcPts val="800"/>
              </a:spcAft>
              <a:buClr>
                <a:schemeClr val="accent5"/>
              </a:buClr>
              <a:buSzPct val="150000"/>
              <a:buFont typeface="Wingdings" panose="05000000000000000000" pitchFamily="2" charset="2"/>
              <a:buChar char="q"/>
            </a:pP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Mô</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tả</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công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nghệ</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chính</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để</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bảo</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vệ</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mạng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thương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mại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điện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tử</a:t>
            </a:r>
            <a:r>
              <a:rPr lang="en-US" sz="2000" b="1" dirty="0">
                <a:solidFill>
                  <a:srgbClr val="FFFF00"/>
                </a:solidFill>
                <a:latin typeface="Saira Semi Condensed"/>
                <a:ea typeface="Calibri" panose="020F0502020204030204" pitchFamily="34" charset="0"/>
                <a:cs typeface="Times New Roman" panose="02020603050405020304" pitchFamily="18" charset="0"/>
              </a:rPr>
              <a:t>.</a:t>
            </a:r>
          </a:p>
          <a:p>
            <a:pPr marL="285750" indent="-285750">
              <a:lnSpc>
                <a:spcPct val="107000"/>
              </a:lnSpc>
              <a:spcAft>
                <a:spcPts val="800"/>
              </a:spcAft>
              <a:buClr>
                <a:schemeClr val="accent5"/>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Các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loại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kiểm</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soát</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cơ</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chế</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bảo</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vệ</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đặc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biệt</a:t>
            </a:r>
            <a:r>
              <a:rPr lang="en-US" sz="2000" b="1" dirty="0">
                <a:solidFill>
                  <a:srgbClr val="FFFF00"/>
                </a:solidFill>
                <a:latin typeface="Saira Semi Condensed"/>
                <a:ea typeface="Calibri" panose="020F0502020204030204" pitchFamily="34" charset="0"/>
                <a:cs typeface="Times New Roman" panose="02020603050405020304" pitchFamily="18" charset="0"/>
              </a:rPr>
              <a:t>.</a:t>
            </a:r>
          </a:p>
          <a:p>
            <a:pPr marL="285750" indent="-285750">
              <a:lnSpc>
                <a:spcPct val="107000"/>
              </a:lnSpc>
              <a:spcAft>
                <a:spcPts val="800"/>
              </a:spcAft>
              <a:buClr>
                <a:schemeClr val="accent5"/>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Bảo</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vệ</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người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tiêu</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dùng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người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bán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khỏi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gian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lận</a:t>
            </a:r>
            <a:r>
              <a:rPr lang="en-US" sz="2000" b="1" dirty="0">
                <a:solidFill>
                  <a:srgbClr val="FFFF00"/>
                </a:solidFill>
                <a:latin typeface="Saira Semi Condensed"/>
                <a:ea typeface="Calibri" panose="020F0502020204030204" pitchFamily="34" charset="0"/>
                <a:cs typeface="Times New Roman" panose="02020603050405020304" pitchFamily="18" charset="0"/>
              </a:rPr>
              <a:t>.</a:t>
            </a:r>
          </a:p>
          <a:p>
            <a:pPr marL="285750" indent="-285750">
              <a:lnSpc>
                <a:spcPct val="107000"/>
              </a:lnSpc>
              <a:spcAft>
                <a:spcPts val="800"/>
              </a:spcAft>
              <a:buClr>
                <a:schemeClr val="accent5"/>
              </a:buClr>
              <a:buSzPct val="150000"/>
              <a:buFont typeface="Wingdings" panose="05000000000000000000" pitchFamily="2" charset="2"/>
              <a:buChar char="q"/>
            </a:pPr>
            <a:r>
              <a:rPr lang="en-US" sz="2000" b="1" dirty="0">
                <a:solidFill>
                  <a:srgbClr val="FFFF00"/>
                </a:solidFill>
                <a:latin typeface="Saira Semi Condensed"/>
                <a:ea typeface="Calibri" panose="020F0502020204030204" pitchFamily="34" charset="0"/>
                <a:cs typeface="Times New Roman" panose="02020603050405020304" pitchFamily="18" charset="0"/>
              </a:rPr>
              <a:t>Vai </a:t>
            </a:r>
            <a:r>
              <a:rPr lang="en-US" sz="2000" b="1" dirty="0" err="1">
                <a:solidFill>
                  <a:srgbClr val="FFFF00"/>
                </a:solidFill>
                <a:latin typeface="Saira Semi Condensed"/>
                <a:ea typeface="Calibri" panose="020F0502020204030204" pitchFamily="34" charset="0"/>
                <a:cs typeface="Times New Roman" panose="02020603050405020304" pitchFamily="18" charset="0"/>
              </a:rPr>
              <a:t>trò</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của</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kế</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hoạch</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khắc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phục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thảm</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họa</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và</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tiếp</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tục</a:t>
            </a:r>
            <a:r>
              <a:rPr lang="en-US" sz="2000" b="1" dirty="0">
                <a:solidFill>
                  <a:srgbClr val="FFFF00"/>
                </a:solidFill>
                <a:latin typeface="Saira Semi Condensed"/>
                <a:ea typeface="Calibri" panose="020F0502020204030204" pitchFamily="34" charset="0"/>
                <a:cs typeface="Times New Roman" panose="02020603050405020304" pitchFamily="18" charset="0"/>
              </a:rPr>
              <a:t> kinh </a:t>
            </a:r>
            <a:r>
              <a:rPr lang="en-US" sz="2000" b="1" dirty="0" err="1">
                <a:solidFill>
                  <a:srgbClr val="FFFF00"/>
                </a:solidFill>
                <a:latin typeface="Saira Semi Condensed"/>
                <a:ea typeface="Calibri" panose="020F0502020204030204" pitchFamily="34" charset="0"/>
                <a:cs typeface="Times New Roman" panose="02020603050405020304" pitchFamily="18" charset="0"/>
              </a:rPr>
              <a:t>doanh</a:t>
            </a:r>
            <a:r>
              <a:rPr lang="en-US" sz="2000" b="1" dirty="0">
                <a:solidFill>
                  <a:srgbClr val="FFFF00"/>
                </a:solidFill>
                <a:latin typeface="Saira Semi Condensed"/>
                <a:ea typeface="Calibri" panose="020F0502020204030204" pitchFamily="34" charset="0"/>
                <a:cs typeface="Times New Roman" panose="02020603050405020304" pitchFamily="18" charset="0"/>
              </a:rPr>
              <a:t>.</a:t>
            </a:r>
          </a:p>
          <a:p>
            <a:pPr marL="285750" indent="-285750">
              <a:lnSpc>
                <a:spcPct val="107000"/>
              </a:lnSpc>
              <a:spcAft>
                <a:spcPts val="800"/>
              </a:spcAft>
              <a:buClr>
                <a:schemeClr val="accent5"/>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Thảo</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luận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về</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các</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vấn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đề</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triển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khai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trên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toàn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doanh</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nghiệp</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của</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bảo</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mật</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thương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mại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điện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tử</a:t>
            </a:r>
            <a:r>
              <a:rPr lang="en-US" sz="2000" b="1" dirty="0">
                <a:solidFill>
                  <a:srgbClr val="FFFF00"/>
                </a:solidFill>
                <a:latin typeface="Saira Semi Condensed"/>
                <a:ea typeface="Calibri" panose="020F0502020204030204" pitchFamily="34" charset="0"/>
                <a:cs typeface="Times New Roman" panose="02020603050405020304" pitchFamily="18" charset="0"/>
              </a:rPr>
              <a:t>.</a:t>
            </a:r>
          </a:p>
          <a:p>
            <a:pPr marL="285750" indent="-285750">
              <a:lnSpc>
                <a:spcPct val="107000"/>
              </a:lnSpc>
              <a:spcAft>
                <a:spcPts val="800"/>
              </a:spcAft>
              <a:buClr>
                <a:schemeClr val="accent5"/>
              </a:buClr>
              <a:buSzPct val="150000"/>
              <a:buFont typeface="Wingdings" panose="05000000000000000000" pitchFamily="2" charset="2"/>
              <a:buChar char="q"/>
            </a:pPr>
            <a:r>
              <a:rPr lang="en-US" sz="2000" b="1" dirty="0" err="1">
                <a:solidFill>
                  <a:srgbClr val="FFFF00"/>
                </a:solidFill>
                <a:latin typeface="Saira Semi Condensed"/>
                <a:ea typeface="Calibri" panose="020F0502020204030204" pitchFamily="34" charset="0"/>
                <a:cs typeface="Times New Roman" panose="02020603050405020304" pitchFamily="18" charset="0"/>
              </a:rPr>
              <a:t>Tại</a:t>
            </a:r>
            <a:r>
              <a:rPr lang="en-US" sz="2000" b="1" dirty="0">
                <a:solidFill>
                  <a:srgbClr val="FFFF00"/>
                </a:solidFill>
                <a:latin typeface="Saira Semi Condensed"/>
                <a:ea typeface="Calibri" panose="020F0502020204030204" pitchFamily="34" charset="0"/>
                <a:cs typeface="Times New Roman" panose="02020603050405020304" pitchFamily="18" charset="0"/>
              </a:rPr>
              <a:t> sao </a:t>
            </a:r>
            <a:r>
              <a:rPr lang="en-US" sz="2000" b="1" dirty="0" err="1">
                <a:solidFill>
                  <a:srgbClr val="FFFF00"/>
                </a:solidFill>
                <a:latin typeface="Saira Semi Condensed"/>
                <a:ea typeface="Calibri" panose="020F0502020204030204" pitchFamily="34" charset="0"/>
                <a:cs typeface="Times New Roman" panose="02020603050405020304" pitchFamily="18" charset="0"/>
              </a:rPr>
              <a:t>không</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thể</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ngăn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chặn</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tội</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phạm</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máy</a:t>
            </a:r>
            <a:r>
              <a:rPr lang="en-US" sz="2000" b="1" dirty="0">
                <a:solidFill>
                  <a:srgbClr val="FFFF00"/>
                </a:solidFill>
                <a:latin typeface="Saira Semi Condensed"/>
                <a:ea typeface="Calibri" panose="020F0502020204030204" pitchFamily="34" charset="0"/>
                <a:cs typeface="Times New Roman" panose="02020603050405020304" pitchFamily="18" charset="0"/>
              </a:rPr>
              <a:t> </a:t>
            </a:r>
            <a:r>
              <a:rPr lang="en-US" sz="2000" b="1" dirty="0" err="1">
                <a:solidFill>
                  <a:srgbClr val="FFFF00"/>
                </a:solidFill>
                <a:latin typeface="Saira Semi Condensed"/>
                <a:ea typeface="Calibri" panose="020F0502020204030204" pitchFamily="34" charset="0"/>
                <a:cs typeface="Times New Roman" panose="02020603050405020304" pitchFamily="18" charset="0"/>
              </a:rPr>
              <a:t>tính</a:t>
            </a:r>
            <a:r>
              <a:rPr lang="en-US" sz="2000" b="1" dirty="0">
                <a:solidFill>
                  <a:srgbClr val="FFFF00"/>
                </a:solidFill>
                <a:latin typeface="Saira Semi Condensed"/>
                <a:ea typeface="Calibri" panose="020F0502020204030204" pitchFamily="34" charset="0"/>
                <a:cs typeface="Times New Roman" panose="02020603050405020304" pitchFamily="18" charset="0"/>
              </a:rPr>
              <a:t>.</a:t>
            </a:r>
          </a:p>
          <a:p>
            <a:pPr marL="114300">
              <a:lnSpc>
                <a:spcPct val="107000"/>
              </a:lnSpc>
              <a:spcAft>
                <a:spcPts val="800"/>
              </a:spcAft>
            </a:pPr>
            <a:endParaRPr lang="en-US" b="1" dirty="0">
              <a:latin typeface="Saira Semi Condensed"/>
              <a:ea typeface="Calibri" panose="020F0502020204030204" pitchFamily="34" charset="0"/>
              <a:cs typeface="Times New Roman" panose="02020603050405020304" pitchFamily="18" charset="0"/>
            </a:endParaRPr>
          </a:p>
          <a:p>
            <a:pPr marL="114300"/>
            <a:endParaRPr lang="en-US" b="1" dirty="0">
              <a:latin typeface="Saira Semi Condensed"/>
            </a:endParaRPr>
          </a:p>
        </p:txBody>
      </p:sp>
    </p:spTree>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98353" y="1611821"/>
            <a:ext cx="6634200" cy="191985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Kinh </a:t>
            </a:r>
            <a:r>
              <a:rPr lang="en-US" dirty="0" err="1"/>
              <a:t>doanh</a:t>
            </a:r>
            <a:r>
              <a:rPr lang="en-US" dirty="0"/>
              <a:t> </a:t>
            </a:r>
            <a:r>
              <a:rPr lang="en-US" dirty="0" err="1"/>
              <a:t>liên</a:t>
            </a:r>
            <a:r>
              <a:rPr lang="en-US" dirty="0"/>
              <a:t> </a:t>
            </a:r>
            <a:r>
              <a:rPr lang="en-US" dirty="0" err="1"/>
              <a:t>tục</a:t>
            </a:r>
            <a:r>
              <a:rPr lang="en-US" dirty="0"/>
              <a:t>, </a:t>
            </a:r>
            <a:r>
              <a:rPr lang="en-US" dirty="0" err="1"/>
              <a:t>khắc</a:t>
            </a:r>
            <a:r>
              <a:rPr lang="en-US" dirty="0"/>
              <a:t> </a:t>
            </a:r>
            <a:r>
              <a:rPr lang="en-US" err="1"/>
              <a:t>phục</a:t>
            </a:r>
            <a:r>
              <a:rPr lang="en-US"/>
              <a:t> </a:t>
            </a:r>
            <a:r>
              <a:rPr lang="en-US" smtClean="0"/>
              <a:t>sự cố, </a:t>
            </a:r>
            <a:r>
              <a:rPr lang="en-US" dirty="0" err="1"/>
              <a:t>kiểm</a:t>
            </a:r>
            <a:r>
              <a:rPr lang="en-US" dirty="0"/>
              <a:t> </a:t>
            </a:r>
            <a:r>
              <a:rPr lang="en-US" dirty="0" err="1"/>
              <a:t>tra</a:t>
            </a:r>
            <a:r>
              <a:rPr lang="en-US" dirty="0"/>
              <a:t> </a:t>
            </a:r>
            <a:r>
              <a:rPr lang="en-US" dirty="0" err="1"/>
              <a:t>bảo</a:t>
            </a:r>
            <a:r>
              <a:rPr lang="en-US" dirty="0"/>
              <a:t> </a:t>
            </a:r>
            <a:r>
              <a:rPr lang="en-US" dirty="0" err="1"/>
              <a:t>mật</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rủi</a:t>
            </a:r>
            <a:r>
              <a:rPr lang="en-US" dirty="0"/>
              <a:t> </a:t>
            </a:r>
            <a:r>
              <a:rPr lang="en-US" dirty="0" err="1"/>
              <a:t>ro</a:t>
            </a:r>
            <a:endParaRPr lang="en-US"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10</a:t>
            </a: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400" dirty="0"/>
              <a:t>QUẢN LÝ RỦI RO VÀ PHÂN TÍCH CHI PHÍ – LỢI ÍCH</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41</a:t>
            </a:fld>
            <a:endParaRPr lang="en-GB"/>
          </a:p>
        </p:txBody>
      </p:sp>
      <p:grpSp>
        <p:nvGrpSpPr>
          <p:cNvPr id="4" name="Google Shape;1259;p48"/>
          <p:cNvGrpSpPr/>
          <p:nvPr/>
        </p:nvGrpSpPr>
        <p:grpSpPr>
          <a:xfrm>
            <a:off x="3249019" y="1226017"/>
            <a:ext cx="2295516" cy="2295362"/>
            <a:chOff x="5732756" y="2682276"/>
            <a:chExt cx="719905" cy="719856"/>
          </a:xfrm>
        </p:grpSpPr>
        <p:sp>
          <p:nvSpPr>
            <p:cNvPr id="5" name="Google Shape;1260;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6">
                <a:lumMod val="7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 name="Google Shape;1261;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 name="Google Shape;1262;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rgbClr val="00206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8" name="Google Shape;1488;p48"/>
          <p:cNvSpPr/>
          <p:nvPr/>
        </p:nvSpPr>
        <p:spPr>
          <a:xfrm rot="16200000">
            <a:off x="6311577" y="980360"/>
            <a:ext cx="1061364" cy="255630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rgbClr val="FFC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lang="en-US"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 name="Google Shape;1488;p48"/>
          <p:cNvSpPr/>
          <p:nvPr/>
        </p:nvSpPr>
        <p:spPr>
          <a:xfrm rot="5400000">
            <a:off x="1420616" y="1070706"/>
            <a:ext cx="1061364" cy="255630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6">
              <a:lumMod val="7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 name="Google Shape;1488;p48"/>
          <p:cNvSpPr/>
          <p:nvPr/>
        </p:nvSpPr>
        <p:spPr>
          <a:xfrm>
            <a:off x="2898567" y="3555833"/>
            <a:ext cx="3004336" cy="1464321"/>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rgbClr val="00206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1400"/>
              <a:buFont typeface="Calibri" panose="020F0502020204030204"/>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1400"/>
              <a:buFont typeface="Calibri" panose="020F0502020204030204"/>
              <a:buNone/>
            </a:pP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toán</a:t>
            </a: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chi </a:t>
            </a: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phí</a:t>
            </a: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phòng</a:t>
            </a: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chống</a:t>
            </a: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lận</a:t>
            </a:r>
            <a:endParaRPr sz="1600" b="0" i="0" u="none" strike="noStrike" cap="none" dirty="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1" name="TextBox 20"/>
          <p:cNvSpPr txBox="1"/>
          <p:nvPr/>
        </p:nvSpPr>
        <p:spPr>
          <a:xfrm>
            <a:off x="756137" y="1996972"/>
            <a:ext cx="2110665" cy="830997"/>
          </a:xfrm>
          <a:prstGeom prst="rect">
            <a:avLst/>
          </a:prstGeom>
          <a:noFill/>
        </p:spPr>
        <p:txBody>
          <a:bodyPr wrap="square" rtlCol="0">
            <a:spAutoFit/>
          </a:bodyPr>
          <a:lstStyle/>
          <a:p>
            <a:r>
              <a:rPr lang="en-US" sz="24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rủi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a:t>
            </a:r>
            <a:endParaRPr lang="en-US" sz="1800" dirty="0"/>
          </a:p>
        </p:txBody>
      </p:sp>
      <p:sp>
        <p:nvSpPr>
          <p:cNvPr id="23" name="TextBox 22"/>
          <p:cNvSpPr txBox="1"/>
          <p:nvPr/>
        </p:nvSpPr>
        <p:spPr>
          <a:xfrm rot="21571432">
            <a:off x="5920146" y="1995077"/>
            <a:ext cx="2390099" cy="400110"/>
          </a:xfrm>
          <a:prstGeom prst="rect">
            <a:avLst/>
          </a:prstGeom>
          <a:noFill/>
        </p:spPr>
        <p:txBody>
          <a:bodyPr wrap="square" rtlCol="0">
            <a:spAutoFit/>
          </a:bodyPr>
          <a:lstStyle/>
          <a:p>
            <a:r>
              <a:rPr lang="en-US" sz="20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đạo</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đức</a:t>
            </a:r>
            <a:endParaRPr lang="en-US" sz="2000" dirty="0"/>
          </a:p>
        </p:txBody>
      </p:sp>
    </p:spTree>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92026" y="1879799"/>
            <a:ext cx="7245647" cy="138390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sz="4400" dirty="0"/>
              <a:t>Triển khai bảo mật thương mại điện tử trên toàn doanh nghiệp</a:t>
            </a:r>
            <a:endParaRPr lang="en-US" sz="44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11</a:t>
            </a: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43</a:t>
            </a:fld>
            <a:endParaRPr lang="en-GB"/>
          </a:p>
        </p:txBody>
      </p:sp>
      <p:sp>
        <p:nvSpPr>
          <p:cNvPr id="3" name="TextBox 2"/>
          <p:cNvSpPr txBox="1"/>
          <p:nvPr/>
        </p:nvSpPr>
        <p:spPr>
          <a:xfrm>
            <a:off x="306731" y="2165198"/>
            <a:ext cx="8333444" cy="2825902"/>
          </a:xfrm>
          <a:prstGeom prst="rect">
            <a:avLst/>
          </a:prstGeom>
          <a:noFill/>
        </p:spPr>
        <p:txBody>
          <a:bodyPr wrap="square" rtlCol="0">
            <a:spAutoFit/>
          </a:bodyPr>
          <a:lstStyle/>
          <a:p>
            <a:pPr>
              <a:lnSpc>
                <a:spcPct val="107000"/>
              </a:lnSpc>
              <a:spcAft>
                <a:spcPts val="800"/>
              </a:spcAft>
            </a:pP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CHÍNH SÁCH AN NINH THƯƠNG MẠI ĐIỆN TỬ VÀ ĐÀO TẠO</a:t>
            </a:r>
          </a:p>
          <a:p>
            <a:pPr>
              <a:lnSpc>
                <a:spcPct val="107000"/>
              </a:lnSpc>
              <a:spcAft>
                <a:spcPts val="800"/>
              </a:spcAft>
            </a:pP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Chính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sách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sử</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dụng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được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chấp</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nhận</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(AUP):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Chính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sách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thông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báo</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cho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người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dùng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về</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trách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nhiệm</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của</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họ</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khi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sử</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dụng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mạng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công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ty,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thiết</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bị</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không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dây</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dữ</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liệu</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khách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hàng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v.v.</a:t>
            </a:r>
          </a:p>
          <a:p>
            <a:pPr>
              <a:lnSpc>
                <a:spcPct val="107000"/>
              </a:lnSpc>
              <a:spcAft>
                <a:spcPts val="800"/>
              </a:spcAft>
            </a:pP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THỦ TỤC VÀ THỰC THI BẢO MẬT THƯƠNG MẠI ĐIỆN TỬ</a:t>
            </a:r>
          </a:p>
          <a:p>
            <a:pPr>
              <a:lnSpc>
                <a:spcPct val="107000"/>
              </a:lnSpc>
              <a:spcAft>
                <a:spcPts val="800"/>
              </a:spcAft>
            </a:pP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Phân</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tích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tác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động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kinh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doanh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(BIA):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Một</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bài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tập</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xác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định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tác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động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của</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việc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mất</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sự</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hỗ</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trợ</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của</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tài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nguyên</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Thương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mại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điện</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tử</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đối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với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một</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tổ</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chức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và</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thiết</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lập</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mức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độ</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leo</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thang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của</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sự</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mất</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mát</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đó</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theo</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thời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gian</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xác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định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các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nguồn</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lực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tối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thiểu</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cần</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thiết</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để</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khôi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phục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và</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ưu</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tiên</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khôi</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phục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các</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quy</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trình</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và</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hệ</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thống</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hỗ</a:t>
            </a:r>
            <a:r>
              <a:rPr lang="en-US" sz="1600" dirty="0">
                <a:solidFill>
                  <a:srgbClr val="FFFF00"/>
                </a:solidFill>
                <a:effectLst/>
                <a:latin typeface="Arial" panose="020B0604020202020204"/>
                <a:ea typeface="Calibri" panose="020F0502020204030204" pitchFamily="34" charset="0"/>
                <a:cs typeface="Times New Roman" panose="02020603050405020304" pitchFamily="18" charset="0"/>
              </a:rPr>
              <a:t> </a:t>
            </a:r>
            <a:r>
              <a:rPr lang="en-US" sz="1600" dirty="0" err="1">
                <a:solidFill>
                  <a:srgbClr val="FFFF00"/>
                </a:solidFill>
                <a:effectLst/>
                <a:latin typeface="Arial" panose="020B0604020202020204"/>
                <a:ea typeface="Calibri" panose="020F0502020204030204" pitchFamily="34" charset="0"/>
                <a:cs typeface="Times New Roman" panose="02020603050405020304" pitchFamily="18" charset="0"/>
              </a:rPr>
              <a:t>trợ</a:t>
            </a:r>
            <a:endParaRPr lang="en-US" sz="1600" dirty="0">
              <a:solidFill>
                <a:srgbClr val="FFFF00"/>
              </a:solidFill>
              <a:effectLst/>
              <a:latin typeface="Arial" panose="020B0604020202020204"/>
              <a:ea typeface="Calibri" panose="020F0502020204030204" pitchFamily="34" charset="0"/>
              <a:cs typeface="Times New Roman" panose="02020603050405020304" pitchFamily="18" charset="0"/>
            </a:endParaRPr>
          </a:p>
          <a:p>
            <a:endParaRPr lang="en-US" dirty="0">
              <a:latin typeface="Arial" panose="020B0604020202020204"/>
            </a:endParaRPr>
          </a:p>
        </p:txBody>
      </p:sp>
      <p:pic>
        <p:nvPicPr>
          <p:cNvPr id="4" name="Picture 3"/>
          <p:cNvPicPr>
            <a:picLocks noChangeAspect="1"/>
          </p:cNvPicPr>
          <p:nvPr/>
        </p:nvPicPr>
        <p:blipFill>
          <a:blip r:embed="rId2"/>
          <a:stretch>
            <a:fillRect/>
          </a:stretch>
        </p:blipFill>
        <p:spPr>
          <a:xfrm>
            <a:off x="1014753" y="859135"/>
            <a:ext cx="5943600" cy="1200150"/>
          </a:xfrm>
          <a:prstGeom prst="rect">
            <a:avLst/>
          </a:prstGeom>
        </p:spPr>
      </p:pic>
      <p:sp>
        <p:nvSpPr>
          <p:cNvPr id="5" name="TextBox 4"/>
          <p:cNvSpPr txBox="1"/>
          <p:nvPr/>
        </p:nvSpPr>
        <p:spPr>
          <a:xfrm>
            <a:off x="417151" y="414669"/>
            <a:ext cx="6952544" cy="338554"/>
          </a:xfrm>
          <a:prstGeom prst="rect">
            <a:avLst/>
          </a:prstGeom>
          <a:noFill/>
        </p:spPr>
        <p:txBody>
          <a:bodyPr wrap="none" rtlCol="0">
            <a:spAutoFit/>
          </a:bodyPr>
          <a:lstStyle/>
          <a:p>
            <a:r>
              <a:rPr lang="vi-VN" sz="1600" dirty="0">
                <a:solidFill>
                  <a:srgbClr val="FFFF00"/>
                </a:solidFill>
              </a:rPr>
              <a:t>Mô hình quyền riêng tư và bảo mật thương mại điện tử toàn doanh nghiệp</a:t>
            </a:r>
            <a:endParaRPr lang="en-US" sz="1600" dirty="0">
              <a:solidFill>
                <a:srgbClr val="FFFF00"/>
              </a:solidFill>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55506"/>
            <a:ext cx="7096178" cy="351300"/>
          </a:xfrm>
        </p:spPr>
        <p:txBody>
          <a:bodyPr/>
          <a:lstStyle/>
          <a:p>
            <a:r>
              <a:rPr lang="en-US" sz="2800" dirty="0"/>
              <a:t>TẠI SAO KHÓ NGĂN CHẶN TỘI PHẠM INTERNET?</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44</a:t>
            </a:fld>
            <a:endParaRPr lang="en-GB"/>
          </a:p>
        </p:txBody>
      </p:sp>
      <p:sp>
        <p:nvSpPr>
          <p:cNvPr id="5" name="TextBox 4"/>
          <p:cNvSpPr txBox="1"/>
          <p:nvPr/>
        </p:nvSpPr>
        <p:spPr>
          <a:xfrm>
            <a:off x="664113" y="1754373"/>
            <a:ext cx="8183651" cy="2154436"/>
          </a:xfrm>
          <a:prstGeom prst="rect">
            <a:avLst/>
          </a:prstGeom>
          <a:noFill/>
        </p:spPr>
        <p:txBody>
          <a:bodyPr wrap="none" rtlCol="0">
            <a:spAutoFit/>
          </a:bodyPr>
          <a:lstStyle/>
          <a:p>
            <a:pPr marL="342900" indent="-342900">
              <a:buClr>
                <a:srgbClr val="FFC000"/>
              </a:buClr>
              <a:buSzPct val="150000"/>
              <a:buFont typeface="Wingdings" panose="05000000000000000000" pitchFamily="2" charset="2"/>
              <a:buChar char="v"/>
            </a:pPr>
            <a:r>
              <a:rPr lang="vi-VN" sz="2000" dirty="0">
                <a:solidFill>
                  <a:srgbClr val="FFFF00"/>
                </a:solidFill>
              </a:rPr>
              <a:t>Khiến việc mua sắm trở nên bất tiện</a:t>
            </a:r>
          </a:p>
          <a:p>
            <a:pPr marL="342900" indent="-342900">
              <a:buClr>
                <a:srgbClr val="FFC000"/>
              </a:buClr>
              <a:buSzPct val="150000"/>
              <a:buFont typeface="Wingdings" panose="05000000000000000000" pitchFamily="2" charset="2"/>
              <a:buChar char="v"/>
            </a:pPr>
            <a:r>
              <a:rPr lang="vi-VN" sz="2000" dirty="0">
                <a:solidFill>
                  <a:srgbClr val="FFFF00"/>
                </a:solidFill>
              </a:rPr>
              <a:t>Thiếu sự hợp tác từ các tổ chức phát hành thẻ tín dụng và ISP</a:t>
            </a:r>
          </a:p>
          <a:p>
            <a:pPr marL="342900" indent="-342900">
              <a:buClr>
                <a:srgbClr val="FFC000"/>
              </a:buClr>
              <a:buSzPct val="150000"/>
              <a:buFont typeface="Wingdings" panose="05000000000000000000" pitchFamily="2" charset="2"/>
              <a:buChar char="v"/>
            </a:pPr>
            <a:r>
              <a:rPr lang="vi-VN" sz="2000" dirty="0">
                <a:solidFill>
                  <a:srgbClr val="FFFF00"/>
                </a:solidFill>
              </a:rPr>
              <a:t>Sự cẩu thả của người mua hàng</a:t>
            </a:r>
          </a:p>
          <a:p>
            <a:pPr marL="342900" indent="-342900">
              <a:buClr>
                <a:srgbClr val="FFC000"/>
              </a:buClr>
              <a:buSzPct val="150000"/>
              <a:buFont typeface="Wingdings" panose="05000000000000000000" pitchFamily="2" charset="2"/>
              <a:buChar char="v"/>
            </a:pPr>
            <a:r>
              <a:rPr lang="vi-VN" sz="2000" dirty="0">
                <a:solidFill>
                  <a:srgbClr val="FFFF00"/>
                </a:solidFill>
              </a:rPr>
              <a:t>Bỏ qua các kinh nghiệm Tốt nhất về Bảo mật Thương mại Điện tử</a:t>
            </a:r>
          </a:p>
          <a:p>
            <a:pPr marL="342900" indent="-342900">
              <a:buClr>
                <a:srgbClr val="FFC000"/>
              </a:buClr>
              <a:buSzPct val="150000"/>
              <a:buFont typeface="Wingdings" panose="05000000000000000000" pitchFamily="2" charset="2"/>
              <a:buChar char="v"/>
            </a:pPr>
            <a:r>
              <a:rPr lang="vi-VN" sz="2000" dirty="0">
                <a:solidFill>
                  <a:srgbClr val="FFFF00"/>
                </a:solidFill>
              </a:rPr>
              <a:t>Các vấn đề về Thiết kế và Kiến trúc</a:t>
            </a:r>
          </a:p>
          <a:p>
            <a:pPr marL="342900" indent="-342900">
              <a:buClr>
                <a:srgbClr val="FFC000"/>
              </a:buClr>
              <a:buSzPct val="150000"/>
              <a:buFont typeface="Wingdings" panose="05000000000000000000" pitchFamily="2" charset="2"/>
              <a:buChar char="v"/>
            </a:pPr>
            <a:r>
              <a:rPr lang="vi-VN" sz="2000" dirty="0">
                <a:solidFill>
                  <a:srgbClr val="FFFF00"/>
                </a:solidFill>
              </a:rPr>
              <a:t>Thiếu quan tâm thích đáng trong các hoạt động kinh doanh</a:t>
            </a:r>
          </a:p>
          <a:p>
            <a:endParaRPr lang="en-US" dirty="0"/>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3739515" y="1346835"/>
            <a:ext cx="5503545" cy="18478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7200" dirty="0"/>
              <a:t>THANK FOR WATCHING</a:t>
            </a:r>
            <a:endParaRPr sz="7200" dirty="0"/>
          </a:p>
        </p:txBody>
      </p:sp>
      <p:grpSp>
        <p:nvGrpSpPr>
          <p:cNvPr id="250" name="Google Shape;250;p18"/>
          <p:cNvGrpSpPr/>
          <p:nvPr/>
        </p:nvGrpSpPr>
        <p:grpSpPr>
          <a:xfrm>
            <a:off x="1592631" y="1069666"/>
            <a:ext cx="1909532" cy="1909527"/>
            <a:chOff x="6643075" y="3664250"/>
            <a:chExt cx="407950" cy="407975"/>
          </a:xfrm>
        </p:grpSpPr>
        <p:sp>
          <p:nvSpPr>
            <p:cNvPr id="251" name="Google Shape;25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8"/>
          <p:cNvGrpSpPr/>
          <p:nvPr/>
        </p:nvGrpSpPr>
        <p:grpSpPr>
          <a:xfrm rot="-587471">
            <a:off x="1480628" y="3228160"/>
            <a:ext cx="785066" cy="785066"/>
            <a:chOff x="576250" y="4319400"/>
            <a:chExt cx="442075" cy="442050"/>
          </a:xfrm>
        </p:grpSpPr>
        <p:sp>
          <p:nvSpPr>
            <p:cNvPr id="254" name="Google Shape;25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8"/>
          <p:cNvSpPr/>
          <p:nvPr/>
        </p:nvSpPr>
        <p:spPr>
          <a:xfrm>
            <a:off x="1135930" y="1510682"/>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2697367">
            <a:off x="3102805" y="2969743"/>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3461249" y="2722766"/>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280326">
            <a:off x="929130" y="2370325"/>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45</a:t>
            </a:fld>
            <a:endParaRPr lang="en-GB"/>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77087" y="22675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Vấn</a:t>
            </a:r>
            <a:r>
              <a:rPr lang="en-US" dirty="0"/>
              <a:t> </a:t>
            </a:r>
            <a:r>
              <a:rPr lang="en-US" dirty="0" err="1"/>
              <a:t>đề</a:t>
            </a:r>
            <a:r>
              <a:rPr lang="en-US" dirty="0"/>
              <a:t> </a:t>
            </a:r>
            <a:r>
              <a:rPr lang="en-US" dirty="0" err="1"/>
              <a:t>bảo</a:t>
            </a:r>
            <a:r>
              <a:rPr lang="en-US" dirty="0"/>
              <a:t> </a:t>
            </a:r>
            <a:r>
              <a:rPr lang="en-US" dirty="0" err="1"/>
              <a:t>mật</a:t>
            </a:r>
            <a:r>
              <a:rPr lang="en-US" dirty="0"/>
              <a:t> </a:t>
            </a:r>
            <a:r>
              <a:rPr lang="en-US" dirty="0" err="1"/>
              <a:t>thông</a:t>
            </a:r>
            <a:r>
              <a:rPr lang="en-US" dirty="0"/>
              <a:t> tin</a:t>
            </a:r>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GB" sz="4800" b="1" dirty="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
        <p:nvSpPr>
          <p:cNvPr id="4" name="Rectangle: Single Corner Snipped 3"/>
          <p:cNvSpPr/>
          <p:nvPr/>
        </p:nvSpPr>
        <p:spPr>
          <a:xfrm>
            <a:off x="1877087" y="2875949"/>
            <a:ext cx="6309983" cy="122821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7000"/>
              </a:lnSpc>
              <a:spcAft>
                <a:spcPts val="800"/>
              </a:spcAft>
            </a:pP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mật</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bảo</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vệ</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khỏi</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truy</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cập</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trái</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phép</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tiết</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lộ</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gián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sửa</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xem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tra</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ghi</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phá</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hủy</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t>Bảo mật thương mại điện tử:</a:t>
            </a:r>
            <a:endParaRPr lang="en-US" dirty="0"/>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6</a:t>
            </a:fld>
            <a:endParaRPr lang="en-GB"/>
          </a:p>
        </p:txBody>
      </p:sp>
      <p:sp>
        <p:nvSpPr>
          <p:cNvPr id="11" name="Rectangle: Single Corner Snipped 10"/>
          <p:cNvSpPr/>
          <p:nvPr/>
        </p:nvSpPr>
        <p:spPr>
          <a:xfrm>
            <a:off x="1207850" y="1392865"/>
            <a:ext cx="6728400" cy="2895129"/>
          </a:xfrm>
          <a:prstGeom prst="snip1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342900" indent="-342900">
              <a:buClr>
                <a:srgbClr val="FFFF00"/>
              </a:buClr>
              <a:buSzPct val="120000"/>
              <a:buFont typeface="Wingdings" panose="05000000000000000000" pitchFamily="2" charset="2"/>
              <a:buChar char="Ø"/>
            </a:pPr>
            <a:r>
              <a:rPr lang="en-US" sz="1800" dirty="0">
                <a:solidFill>
                  <a:srgbClr val="FFFF00"/>
                </a:solidFill>
              </a:rPr>
              <a:t>An </a:t>
            </a:r>
            <a:r>
              <a:rPr lang="en-US" sz="1800" dirty="0" err="1">
                <a:solidFill>
                  <a:srgbClr val="FFFF00"/>
                </a:solidFill>
              </a:rPr>
              <a:t>ninh</a:t>
            </a:r>
            <a:r>
              <a:rPr lang="en-US" sz="1800" dirty="0">
                <a:solidFill>
                  <a:srgbClr val="FFFF00"/>
                </a:solidFill>
              </a:rPr>
              <a:t> </a:t>
            </a:r>
            <a:r>
              <a:rPr lang="en-US" sz="1800" dirty="0" err="1">
                <a:solidFill>
                  <a:srgbClr val="FFFF00"/>
                </a:solidFill>
              </a:rPr>
              <a:t>cá</a:t>
            </a:r>
            <a:r>
              <a:rPr lang="en-US" sz="1800" dirty="0">
                <a:solidFill>
                  <a:srgbClr val="FFFF00"/>
                </a:solidFill>
              </a:rPr>
              <a:t> </a:t>
            </a:r>
            <a:r>
              <a:rPr lang="en-US" sz="1800" dirty="0" err="1">
                <a:solidFill>
                  <a:srgbClr val="FFFF00"/>
                </a:solidFill>
              </a:rPr>
              <a:t>nhân</a:t>
            </a:r>
            <a:endParaRPr lang="en-US" sz="1800" dirty="0">
              <a:solidFill>
                <a:srgbClr val="FFFF00"/>
              </a:solidFill>
            </a:endParaRPr>
          </a:p>
          <a:p>
            <a:pPr marL="342900" indent="-342900">
              <a:buClr>
                <a:srgbClr val="FFFF00"/>
              </a:buClr>
              <a:buSzPct val="120000"/>
              <a:buFont typeface="Wingdings" panose="05000000000000000000" pitchFamily="2" charset="2"/>
              <a:buChar char="Ø"/>
            </a:pPr>
            <a:r>
              <a:rPr lang="en-US" sz="1800" dirty="0">
                <a:solidFill>
                  <a:srgbClr val="FFFF00"/>
                </a:solidFill>
              </a:rPr>
              <a:t>An </a:t>
            </a:r>
            <a:r>
              <a:rPr lang="en-US" sz="1800" dirty="0" err="1">
                <a:solidFill>
                  <a:srgbClr val="FFFF00"/>
                </a:solidFill>
              </a:rPr>
              <a:t>ninh</a:t>
            </a:r>
            <a:r>
              <a:rPr lang="en-US" sz="1800" dirty="0">
                <a:solidFill>
                  <a:srgbClr val="FFFF00"/>
                </a:solidFill>
              </a:rPr>
              <a:t> </a:t>
            </a:r>
            <a:r>
              <a:rPr lang="en-US" sz="1800" dirty="0" err="1">
                <a:solidFill>
                  <a:srgbClr val="FFFF00"/>
                </a:solidFill>
              </a:rPr>
              <a:t>quốc</a:t>
            </a:r>
            <a:r>
              <a:rPr lang="en-US" sz="1800" dirty="0">
                <a:solidFill>
                  <a:srgbClr val="FFFF00"/>
                </a:solidFill>
              </a:rPr>
              <a:t> </a:t>
            </a:r>
            <a:r>
              <a:rPr lang="en-US" sz="1800" dirty="0" err="1">
                <a:solidFill>
                  <a:srgbClr val="FFFF00"/>
                </a:solidFill>
              </a:rPr>
              <a:t>gia</a:t>
            </a:r>
            <a:endParaRPr lang="en-US" sz="1800" dirty="0">
              <a:solidFill>
                <a:srgbClr val="FFFF00"/>
              </a:solidFill>
            </a:endParaRPr>
          </a:p>
          <a:p>
            <a:pPr marL="342900" indent="-342900">
              <a:buClr>
                <a:srgbClr val="FFFF00"/>
              </a:buClr>
              <a:buSzPct val="120000"/>
              <a:buFont typeface="Wingdings" panose="05000000000000000000" pitchFamily="2" charset="2"/>
              <a:buChar char="Ø"/>
            </a:pPr>
            <a:r>
              <a:rPr lang="en-US" sz="1800" dirty="0" err="1">
                <a:solidFill>
                  <a:srgbClr val="FFFF00"/>
                </a:solidFill>
              </a:rPr>
              <a:t>Chiến</a:t>
            </a:r>
            <a:r>
              <a:rPr lang="en-US" sz="1800" dirty="0">
                <a:solidFill>
                  <a:srgbClr val="FFFF00"/>
                </a:solidFill>
              </a:rPr>
              <a:t> </a:t>
            </a:r>
            <a:r>
              <a:rPr lang="en-US" sz="1800" dirty="0" err="1">
                <a:solidFill>
                  <a:srgbClr val="FFFF00"/>
                </a:solidFill>
              </a:rPr>
              <a:t>trang</a:t>
            </a:r>
            <a:r>
              <a:rPr lang="en-US" sz="1800" dirty="0">
                <a:solidFill>
                  <a:srgbClr val="FFFF00"/>
                </a:solidFill>
              </a:rPr>
              <a:t> </a:t>
            </a:r>
            <a:r>
              <a:rPr lang="en-US" sz="1800" dirty="0" err="1">
                <a:solidFill>
                  <a:srgbClr val="FFFF00"/>
                </a:solidFill>
              </a:rPr>
              <a:t>mạng</a:t>
            </a:r>
            <a:r>
              <a:rPr lang="en-US" sz="1800" dirty="0">
                <a:solidFill>
                  <a:srgbClr val="FFFF00"/>
                </a:solidFill>
              </a:rPr>
              <a:t>, </a:t>
            </a:r>
            <a:r>
              <a:rPr lang="en-US" sz="1800" dirty="0" err="1">
                <a:solidFill>
                  <a:srgbClr val="FFFF00"/>
                </a:solidFill>
              </a:rPr>
              <a:t>gián</a:t>
            </a:r>
            <a:r>
              <a:rPr lang="en-US" sz="1800" dirty="0">
                <a:solidFill>
                  <a:srgbClr val="FFFF00"/>
                </a:solidFill>
              </a:rPr>
              <a:t> </a:t>
            </a:r>
            <a:r>
              <a:rPr lang="en-US" sz="1800" dirty="0" err="1">
                <a:solidFill>
                  <a:srgbClr val="FFFF00"/>
                </a:solidFill>
              </a:rPr>
              <a:t>điệp</a:t>
            </a:r>
            <a:r>
              <a:rPr lang="en-US" sz="1800" dirty="0">
                <a:solidFill>
                  <a:srgbClr val="FFFF00"/>
                </a:solidFill>
              </a:rPr>
              <a:t> </a:t>
            </a:r>
            <a:r>
              <a:rPr lang="en-US" sz="1800" dirty="0" err="1">
                <a:solidFill>
                  <a:srgbClr val="FFFF00"/>
                </a:solidFill>
              </a:rPr>
              <a:t>mạng</a:t>
            </a:r>
            <a:r>
              <a:rPr lang="en-US" sz="1800" dirty="0">
                <a:solidFill>
                  <a:srgbClr val="FFFF00"/>
                </a:solidFill>
              </a:rPr>
              <a:t> </a:t>
            </a:r>
            <a:r>
              <a:rPr lang="en-US" sz="1800" dirty="0" err="1">
                <a:solidFill>
                  <a:srgbClr val="FFFF00"/>
                </a:solidFill>
              </a:rPr>
              <a:t>và</a:t>
            </a:r>
            <a:r>
              <a:rPr lang="en-US" sz="1800" dirty="0">
                <a:solidFill>
                  <a:srgbClr val="FFFF00"/>
                </a:solidFill>
              </a:rPr>
              <a:t> </a:t>
            </a:r>
            <a:r>
              <a:rPr lang="en-US" sz="1800" dirty="0" err="1">
                <a:solidFill>
                  <a:srgbClr val="FFFF00"/>
                </a:solidFill>
              </a:rPr>
              <a:t>tội</a:t>
            </a:r>
            <a:r>
              <a:rPr lang="en-US" sz="1800" dirty="0">
                <a:solidFill>
                  <a:srgbClr val="FFFF00"/>
                </a:solidFill>
              </a:rPr>
              <a:t> </a:t>
            </a:r>
            <a:r>
              <a:rPr lang="en-US" sz="1800" dirty="0" err="1">
                <a:solidFill>
                  <a:srgbClr val="FFFF00"/>
                </a:solidFill>
              </a:rPr>
              <a:t>phạm</a:t>
            </a:r>
            <a:r>
              <a:rPr lang="en-US" sz="1800" dirty="0">
                <a:solidFill>
                  <a:srgbClr val="FFFF00"/>
                </a:solidFill>
              </a:rPr>
              <a:t> </a:t>
            </a:r>
            <a:r>
              <a:rPr lang="en-US" sz="1800" dirty="0" err="1">
                <a:solidFill>
                  <a:srgbClr val="FFFF00"/>
                </a:solidFill>
              </a:rPr>
              <a:t>mạng</a:t>
            </a:r>
            <a:r>
              <a:rPr lang="en-US" sz="1800" dirty="0">
                <a:solidFill>
                  <a:srgbClr val="FFFF00"/>
                </a:solidFill>
              </a:rPr>
              <a:t> </a:t>
            </a:r>
            <a:r>
              <a:rPr lang="en-US" sz="1800" dirty="0" err="1">
                <a:solidFill>
                  <a:srgbClr val="FFFF00"/>
                </a:solidFill>
              </a:rPr>
              <a:t>xuyên</a:t>
            </a:r>
            <a:r>
              <a:rPr lang="en-US" sz="1800" dirty="0">
                <a:solidFill>
                  <a:srgbClr val="FFFF00"/>
                </a:solidFill>
              </a:rPr>
              <a:t> </a:t>
            </a:r>
            <a:r>
              <a:rPr lang="en-US" sz="1800" dirty="0" err="1">
                <a:solidFill>
                  <a:srgbClr val="FFFF00"/>
                </a:solidFill>
              </a:rPr>
              <a:t>biên</a:t>
            </a:r>
            <a:r>
              <a:rPr lang="en-US" sz="1800" dirty="0">
                <a:solidFill>
                  <a:srgbClr val="FFFF00"/>
                </a:solidFill>
              </a:rPr>
              <a:t> </a:t>
            </a:r>
            <a:r>
              <a:rPr lang="en-US" sz="1800" dirty="0" err="1">
                <a:solidFill>
                  <a:srgbClr val="FFFF00"/>
                </a:solidFill>
              </a:rPr>
              <a:t>giới</a:t>
            </a:r>
            <a:endParaRPr lang="en-US" sz="1800" dirty="0">
              <a:solidFill>
                <a:srgbClr val="FFFF00"/>
              </a:solidFill>
            </a:endParaRPr>
          </a:p>
          <a:p>
            <a:pPr marL="342900" indent="-342900">
              <a:buClr>
                <a:srgbClr val="FFFF00"/>
              </a:buClr>
              <a:buSzPct val="120000"/>
              <a:buFont typeface="Wingdings" panose="05000000000000000000" pitchFamily="2" charset="2"/>
              <a:buChar char="Ø"/>
            </a:pPr>
            <a:r>
              <a:rPr lang="en-US" sz="1800" dirty="0" err="1">
                <a:solidFill>
                  <a:srgbClr val="FFFF00"/>
                </a:solidFill>
              </a:rPr>
              <a:t>Các</a:t>
            </a:r>
            <a:r>
              <a:rPr lang="en-US" sz="1800" dirty="0">
                <a:solidFill>
                  <a:srgbClr val="FFFF00"/>
                </a:solidFill>
              </a:rPr>
              <a:t> </a:t>
            </a:r>
            <a:r>
              <a:rPr lang="en-US" sz="1800" dirty="0" err="1">
                <a:solidFill>
                  <a:srgbClr val="FFFF00"/>
                </a:solidFill>
              </a:rPr>
              <a:t>kiểu</a:t>
            </a:r>
            <a:r>
              <a:rPr lang="en-US" sz="1800" dirty="0">
                <a:solidFill>
                  <a:srgbClr val="FFFF00"/>
                </a:solidFill>
              </a:rPr>
              <a:t> </a:t>
            </a:r>
            <a:r>
              <a:rPr lang="en-US" sz="1800" dirty="0" err="1">
                <a:solidFill>
                  <a:srgbClr val="FFFF00"/>
                </a:solidFill>
              </a:rPr>
              <a:t>tấn</a:t>
            </a:r>
            <a:r>
              <a:rPr lang="en-US" sz="1800" dirty="0">
                <a:solidFill>
                  <a:srgbClr val="FFFF00"/>
                </a:solidFill>
              </a:rPr>
              <a:t> </a:t>
            </a:r>
            <a:r>
              <a:rPr lang="en-US" sz="1800" dirty="0" err="1">
                <a:solidFill>
                  <a:srgbClr val="FFFF00"/>
                </a:solidFill>
              </a:rPr>
              <a:t>công</a:t>
            </a:r>
            <a:r>
              <a:rPr lang="en-US" sz="1800" dirty="0">
                <a:solidFill>
                  <a:srgbClr val="FFFF00"/>
                </a:solidFill>
              </a:rPr>
              <a:t>:</a:t>
            </a:r>
          </a:p>
          <a:p>
            <a:pPr marL="285750" lvl="1" indent="-285750">
              <a:buClr>
                <a:srgbClr val="FFFF00"/>
              </a:buClr>
              <a:buFont typeface="Wingdings" panose="05000000000000000000" pitchFamily="2" charset="2"/>
              <a:buChar char="Ø"/>
            </a:pPr>
            <a:r>
              <a:rPr lang="en-US" sz="1800" dirty="0">
                <a:solidFill>
                  <a:srgbClr val="FFFF00"/>
                </a:solidFill>
              </a:rPr>
              <a:t>	</a:t>
            </a:r>
            <a:r>
              <a:rPr lang="en-US" sz="1800" dirty="0" err="1">
                <a:solidFill>
                  <a:srgbClr val="FFFF00"/>
                </a:solidFill>
              </a:rPr>
              <a:t>Gián</a:t>
            </a:r>
            <a:r>
              <a:rPr lang="en-US" sz="1800" dirty="0">
                <a:solidFill>
                  <a:srgbClr val="FFFF00"/>
                </a:solidFill>
              </a:rPr>
              <a:t> </a:t>
            </a:r>
            <a:r>
              <a:rPr lang="en-US" sz="1800" dirty="0" err="1">
                <a:solidFill>
                  <a:srgbClr val="FFFF00"/>
                </a:solidFill>
              </a:rPr>
              <a:t>điệp</a:t>
            </a:r>
            <a:r>
              <a:rPr lang="en-US" sz="1800" dirty="0">
                <a:solidFill>
                  <a:srgbClr val="FFFF00"/>
                </a:solidFill>
              </a:rPr>
              <a:t> </a:t>
            </a:r>
            <a:r>
              <a:rPr lang="en-US" sz="1800" dirty="0" err="1">
                <a:solidFill>
                  <a:srgbClr val="FFFF00"/>
                </a:solidFill>
              </a:rPr>
              <a:t>doanh</a:t>
            </a:r>
            <a:r>
              <a:rPr lang="en-US" sz="1800" dirty="0">
                <a:solidFill>
                  <a:srgbClr val="FFFF00"/>
                </a:solidFill>
              </a:rPr>
              <a:t> </a:t>
            </a:r>
            <a:r>
              <a:rPr lang="en-US" sz="1800" dirty="0" err="1">
                <a:solidFill>
                  <a:srgbClr val="FFFF00"/>
                </a:solidFill>
              </a:rPr>
              <a:t>nghiệp</a:t>
            </a:r>
            <a:r>
              <a:rPr lang="en-US" sz="1800" dirty="0">
                <a:solidFill>
                  <a:srgbClr val="FFFF00"/>
                </a:solidFill>
              </a:rPr>
              <a:t> </a:t>
            </a:r>
            <a:r>
              <a:rPr lang="en-US" sz="1800" dirty="0" err="1">
                <a:solidFill>
                  <a:srgbClr val="FFFF00"/>
                </a:solidFill>
              </a:rPr>
              <a:t>gây</a:t>
            </a:r>
            <a:r>
              <a:rPr lang="en-US" sz="1800" dirty="0">
                <a:solidFill>
                  <a:srgbClr val="FFFF00"/>
                </a:solidFill>
              </a:rPr>
              <a:t> tai </a:t>
            </a:r>
            <a:r>
              <a:rPr lang="en-US" sz="1800" dirty="0" err="1">
                <a:solidFill>
                  <a:srgbClr val="FFFF00"/>
                </a:solidFill>
              </a:rPr>
              <a:t>họa</a:t>
            </a:r>
            <a:r>
              <a:rPr lang="en-US" sz="1800" dirty="0">
                <a:solidFill>
                  <a:srgbClr val="FFFF00"/>
                </a:solidFill>
              </a:rPr>
              <a:t> cho </a:t>
            </a:r>
            <a:r>
              <a:rPr lang="en-US" sz="1800" dirty="0" err="1">
                <a:solidFill>
                  <a:srgbClr val="FFFF00"/>
                </a:solidFill>
              </a:rPr>
              <a:t>các</a:t>
            </a:r>
            <a:r>
              <a:rPr lang="en-US" sz="1800" dirty="0">
                <a:solidFill>
                  <a:srgbClr val="FFFF00"/>
                </a:solidFill>
              </a:rPr>
              <a:t> </a:t>
            </a:r>
            <a:r>
              <a:rPr lang="en-US" sz="1800" dirty="0" err="1">
                <a:solidFill>
                  <a:srgbClr val="FFFF00"/>
                </a:solidFill>
              </a:rPr>
              <a:t>doanh</a:t>
            </a:r>
            <a:r>
              <a:rPr lang="en-US" sz="1800" dirty="0">
                <a:solidFill>
                  <a:srgbClr val="FFFF00"/>
                </a:solidFill>
              </a:rPr>
              <a:t> 	</a:t>
            </a:r>
            <a:r>
              <a:rPr lang="en-US" sz="1800" dirty="0" err="1">
                <a:solidFill>
                  <a:srgbClr val="FFFF00"/>
                </a:solidFill>
              </a:rPr>
              <a:t>nghiệp</a:t>
            </a:r>
            <a:r>
              <a:rPr lang="en-US" sz="1800" dirty="0">
                <a:solidFill>
                  <a:srgbClr val="FFFF00"/>
                </a:solidFill>
              </a:rPr>
              <a:t> </a:t>
            </a:r>
            <a:r>
              <a:rPr lang="en-US" sz="1800" dirty="0" err="1">
                <a:solidFill>
                  <a:srgbClr val="FFFF00"/>
                </a:solidFill>
              </a:rPr>
              <a:t>trên</a:t>
            </a:r>
            <a:r>
              <a:rPr lang="en-US" sz="1800" dirty="0">
                <a:solidFill>
                  <a:srgbClr val="FFFF00"/>
                </a:solidFill>
              </a:rPr>
              <a:t> </a:t>
            </a:r>
            <a:r>
              <a:rPr lang="en-US" sz="1800" dirty="0" err="1">
                <a:solidFill>
                  <a:srgbClr val="FFFF00"/>
                </a:solidFill>
              </a:rPr>
              <a:t>khắp</a:t>
            </a:r>
            <a:r>
              <a:rPr lang="en-US" sz="1800" dirty="0">
                <a:solidFill>
                  <a:srgbClr val="FFFF00"/>
                </a:solidFill>
              </a:rPr>
              <a:t> </a:t>
            </a:r>
            <a:r>
              <a:rPr lang="en-US" sz="1800" dirty="0" err="1">
                <a:solidFill>
                  <a:srgbClr val="FFFF00"/>
                </a:solidFill>
              </a:rPr>
              <a:t>thế</a:t>
            </a:r>
            <a:r>
              <a:rPr lang="en-US" sz="1800" dirty="0">
                <a:solidFill>
                  <a:srgbClr val="FFFF00"/>
                </a:solidFill>
              </a:rPr>
              <a:t> </a:t>
            </a:r>
            <a:r>
              <a:rPr lang="en-US" sz="1800" dirty="0" err="1">
                <a:solidFill>
                  <a:srgbClr val="FFFF00"/>
                </a:solidFill>
              </a:rPr>
              <a:t>giới</a:t>
            </a:r>
            <a:endParaRPr lang="en-US" sz="1800" dirty="0">
              <a:solidFill>
                <a:srgbClr val="FFFF00"/>
              </a:solidFill>
            </a:endParaRPr>
          </a:p>
          <a:p>
            <a:pPr marL="285750" lvl="1" indent="-285750">
              <a:buClr>
                <a:srgbClr val="FFFF00"/>
              </a:buClr>
              <a:buFont typeface="Wingdings" panose="05000000000000000000" pitchFamily="2" charset="2"/>
              <a:buChar char="Ø"/>
            </a:pPr>
            <a:r>
              <a:rPr lang="en-US" sz="1800" dirty="0">
                <a:solidFill>
                  <a:srgbClr val="FFFF00"/>
                </a:solidFill>
              </a:rPr>
              <a:t>	</a:t>
            </a:r>
            <a:r>
              <a:rPr lang="en-US" sz="1800" dirty="0" err="1">
                <a:solidFill>
                  <a:srgbClr val="FFFF00"/>
                </a:solidFill>
              </a:rPr>
              <a:t>Gián</a:t>
            </a:r>
            <a:r>
              <a:rPr lang="en-US" sz="1800" dirty="0">
                <a:solidFill>
                  <a:srgbClr val="FFFF00"/>
                </a:solidFill>
              </a:rPr>
              <a:t> </a:t>
            </a:r>
            <a:r>
              <a:rPr lang="en-US" sz="1800" dirty="0" err="1">
                <a:solidFill>
                  <a:srgbClr val="FFFF00"/>
                </a:solidFill>
              </a:rPr>
              <a:t>điệp</a:t>
            </a:r>
            <a:r>
              <a:rPr lang="en-US" sz="1800" dirty="0">
                <a:solidFill>
                  <a:srgbClr val="FFFF00"/>
                </a:solidFill>
              </a:rPr>
              <a:t> </a:t>
            </a:r>
            <a:r>
              <a:rPr lang="en-US" sz="1800" dirty="0" err="1">
                <a:solidFill>
                  <a:srgbClr val="FFFF00"/>
                </a:solidFill>
              </a:rPr>
              <a:t>chính</a:t>
            </a:r>
            <a:r>
              <a:rPr lang="en-US" sz="1800" dirty="0">
                <a:solidFill>
                  <a:srgbClr val="FFFF00"/>
                </a:solidFill>
              </a:rPr>
              <a:t> </a:t>
            </a:r>
            <a:r>
              <a:rPr lang="en-US" sz="1800" dirty="0" err="1">
                <a:solidFill>
                  <a:srgbClr val="FFFF00"/>
                </a:solidFill>
              </a:rPr>
              <a:t>trị</a:t>
            </a:r>
            <a:r>
              <a:rPr lang="en-US" sz="1800" dirty="0">
                <a:solidFill>
                  <a:srgbClr val="FFFF00"/>
                </a:solidFill>
              </a:rPr>
              <a:t> </a:t>
            </a:r>
            <a:r>
              <a:rPr lang="en-US" sz="1800" dirty="0" err="1">
                <a:solidFill>
                  <a:srgbClr val="FFFF00"/>
                </a:solidFill>
              </a:rPr>
              <a:t>và</a:t>
            </a:r>
            <a:r>
              <a:rPr lang="en-US" sz="1800" dirty="0">
                <a:solidFill>
                  <a:srgbClr val="FFFF00"/>
                </a:solidFill>
              </a:rPr>
              <a:t> </a:t>
            </a:r>
            <a:r>
              <a:rPr lang="en-US" sz="1800" dirty="0" err="1">
                <a:solidFill>
                  <a:srgbClr val="FFFF00"/>
                </a:solidFill>
              </a:rPr>
              <a:t>chiến</a:t>
            </a:r>
            <a:r>
              <a:rPr lang="en-US" sz="1800" dirty="0">
                <a:solidFill>
                  <a:srgbClr val="FFFF00"/>
                </a:solidFill>
              </a:rPr>
              <a:t> </a:t>
            </a:r>
            <a:r>
              <a:rPr lang="en-US" sz="1800" dirty="0" err="1">
                <a:solidFill>
                  <a:srgbClr val="FFFF00"/>
                </a:solidFill>
              </a:rPr>
              <a:t>tranh</a:t>
            </a:r>
            <a:endParaRPr lang="en-US" sz="1800" dirty="0">
              <a:solidFill>
                <a:srgbClr val="FFFF00"/>
              </a:solidFill>
            </a:endParaRPr>
          </a:p>
        </p:txBody>
      </p:sp>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523750"/>
            <a:ext cx="7170606" cy="683056"/>
          </a:xfrm>
        </p:spPr>
        <p:txBody>
          <a:bodyPr/>
          <a:lstStyle/>
          <a:p>
            <a:r>
              <a:rPr lang="en-US" sz="2400" dirty="0" err="1"/>
              <a:t>Bảng</a:t>
            </a:r>
            <a:r>
              <a:rPr lang="en-US" sz="2400" dirty="0"/>
              <a:t> </a:t>
            </a:r>
            <a:r>
              <a:rPr lang="en-US" sz="2400" dirty="0" err="1"/>
              <a:t>xếp</a:t>
            </a:r>
            <a:r>
              <a:rPr lang="en-US" sz="2400" dirty="0"/>
              <a:t> </a:t>
            </a:r>
            <a:r>
              <a:rPr lang="en-US" sz="2400" dirty="0" err="1"/>
              <a:t>hạng</a:t>
            </a:r>
            <a:r>
              <a:rPr lang="en-US" sz="2400" dirty="0"/>
              <a:t> </a:t>
            </a:r>
            <a:r>
              <a:rPr lang="en-US" sz="2400" dirty="0" err="1"/>
              <a:t>mối</a:t>
            </a:r>
            <a:r>
              <a:rPr lang="en-US" sz="2400" dirty="0"/>
              <a:t> </a:t>
            </a:r>
            <a:r>
              <a:rPr lang="en-US" sz="2400" dirty="0" err="1"/>
              <a:t>quan</a:t>
            </a:r>
            <a:r>
              <a:rPr lang="en-US" sz="2400" dirty="0"/>
              <a:t> </a:t>
            </a:r>
            <a:r>
              <a:rPr lang="en-US" sz="2400" dirty="0" err="1"/>
              <a:t>tâm</a:t>
            </a:r>
            <a:r>
              <a:rPr lang="en-US" sz="2400" dirty="0"/>
              <a:t> </a:t>
            </a:r>
            <a:r>
              <a:rPr lang="en-US" sz="2400" dirty="0" err="1"/>
              <a:t>về</a:t>
            </a:r>
            <a:r>
              <a:rPr lang="en-US" sz="2400" dirty="0"/>
              <a:t> </a:t>
            </a:r>
            <a:r>
              <a:rPr lang="en-US" sz="2400" dirty="0" err="1"/>
              <a:t>quản</a:t>
            </a:r>
            <a:r>
              <a:rPr lang="en-US" sz="2400" dirty="0"/>
              <a:t> </a:t>
            </a:r>
            <a:r>
              <a:rPr lang="en-US" sz="2400" dirty="0" err="1"/>
              <a:t>lý</a:t>
            </a:r>
            <a:r>
              <a:rPr lang="en-US" sz="2400" dirty="0"/>
              <a:t> an </a:t>
            </a:r>
            <a:r>
              <a:rPr lang="en-US" sz="2400" dirty="0" err="1"/>
              <a:t>ninh</a:t>
            </a:r>
            <a:r>
              <a:rPr lang="en-US" sz="2400" dirty="0"/>
              <a:t> </a:t>
            </a:r>
            <a:r>
              <a:rPr lang="en-US" sz="2400" dirty="0" err="1"/>
              <a:t>năm</a:t>
            </a:r>
            <a:r>
              <a:rPr lang="en-US" sz="2400" dirty="0"/>
              <a:t> 2011 (</a:t>
            </a:r>
            <a:r>
              <a:rPr lang="en-US" sz="2400" dirty="0" err="1"/>
              <a:t>thứ</a:t>
            </a:r>
            <a:r>
              <a:rPr lang="en-US" sz="2400" dirty="0"/>
              <a:t> </a:t>
            </a:r>
            <a:r>
              <a:rPr lang="en-US" sz="2400" dirty="0" err="1"/>
              <a:t>tự</a:t>
            </a:r>
            <a:r>
              <a:rPr lang="en-US" sz="2400" dirty="0"/>
              <a:t> </a:t>
            </a:r>
            <a:r>
              <a:rPr lang="en-US" sz="2400" dirty="0" err="1"/>
              <a:t>về</a:t>
            </a:r>
            <a:r>
              <a:rPr lang="en-US" sz="2400" dirty="0"/>
              <a:t> </a:t>
            </a:r>
            <a:r>
              <a:rPr lang="en-US" sz="2400" dirty="0" err="1"/>
              <a:t>mức</a:t>
            </a:r>
            <a:r>
              <a:rPr lang="en-US" sz="2400" dirty="0"/>
              <a:t> </a:t>
            </a:r>
            <a:r>
              <a:rPr lang="en-US" sz="2400" dirty="0" err="1"/>
              <a:t>độ</a:t>
            </a:r>
            <a:r>
              <a:rPr lang="en-US" sz="2400" dirty="0"/>
              <a:t> </a:t>
            </a:r>
            <a:r>
              <a:rPr lang="en-US" sz="2400" dirty="0" err="1"/>
              <a:t>quan</a:t>
            </a:r>
            <a:r>
              <a:rPr lang="en-US" sz="2400" dirty="0"/>
              <a:t> </a:t>
            </a:r>
            <a:r>
              <a:rPr lang="en-US" sz="2400" dirty="0" err="1"/>
              <a:t>trọng</a:t>
            </a:r>
            <a:r>
              <a:rPr lang="en-US" sz="2400" dirty="0"/>
              <a:t> </a:t>
            </a:r>
            <a:r>
              <a:rPr lang="en-US" sz="2400" dirty="0" err="1"/>
              <a:t>giảm</a:t>
            </a:r>
            <a:r>
              <a:rPr lang="en-US" sz="2400" dirty="0"/>
              <a:t> </a:t>
            </a:r>
            <a:r>
              <a:rPr lang="en-US" sz="2400" dirty="0" err="1"/>
              <a:t>dần</a:t>
            </a:r>
            <a:r>
              <a:rPr lang="en-US" sz="2400" dirty="0"/>
              <a:t>):</a:t>
            </a:r>
          </a:p>
        </p:txBody>
      </p:sp>
      <p:sp>
        <p:nvSpPr>
          <p:cNvPr id="6" name="Slide Number Placeholder 5"/>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7</a:t>
            </a:fld>
            <a:endParaRPr lang="en-GB"/>
          </a:p>
        </p:txBody>
      </p:sp>
      <p:pic>
        <p:nvPicPr>
          <p:cNvPr id="7" name="Picture 6"/>
          <p:cNvPicPr>
            <a:picLocks noChangeAspect="1"/>
          </p:cNvPicPr>
          <p:nvPr/>
        </p:nvPicPr>
        <p:blipFill>
          <a:blip r:embed="rId2"/>
          <a:stretch>
            <a:fillRect/>
          </a:stretch>
        </p:blipFill>
        <p:spPr>
          <a:xfrm>
            <a:off x="1318437" y="1392864"/>
            <a:ext cx="6161567" cy="3523807"/>
          </a:xfrm>
          <a:prstGeom prst="rect">
            <a:avLst/>
          </a:prstGeom>
        </p:spPr>
      </p:pic>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5085" y="844873"/>
            <a:ext cx="7670686" cy="351300"/>
          </a:xfrm>
        </p:spPr>
        <p:txBody>
          <a:bodyPr/>
          <a:lstStyle/>
          <a:p>
            <a:r>
              <a:rPr lang="vi-VN" sz="2400" dirty="0"/>
              <a:t>Nguyên nhân của các vấn đề bảo mật thương mại điện tử:</a:t>
            </a:r>
            <a:endParaRPr lang="en-US" sz="2400" dirty="0"/>
          </a:p>
        </p:txBody>
      </p:sp>
      <p:sp>
        <p:nvSpPr>
          <p:cNvPr id="6" name="Slide Number Placeholder 5"/>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8</a:t>
            </a:fld>
            <a:endParaRPr lang="en-GB"/>
          </a:p>
        </p:txBody>
      </p:sp>
      <p:grpSp>
        <p:nvGrpSpPr>
          <p:cNvPr id="9" name="Google Shape;1675;p48"/>
          <p:cNvGrpSpPr/>
          <p:nvPr/>
        </p:nvGrpSpPr>
        <p:grpSpPr>
          <a:xfrm flipH="1">
            <a:off x="943041" y="2214181"/>
            <a:ext cx="6815728" cy="626310"/>
            <a:chOff x="3415089" y="659562"/>
            <a:chExt cx="6505573" cy="898038"/>
          </a:xfrm>
          <a:solidFill>
            <a:srgbClr val="00B050"/>
          </a:solidFill>
        </p:grpSpPr>
        <p:sp>
          <p:nvSpPr>
            <p:cNvPr id="13" name="Google Shape;1676;p48"/>
            <p:cNvSpPr/>
            <p:nvPr/>
          </p:nvSpPr>
          <p:spPr>
            <a:xfrm>
              <a:off x="3415089" y="659562"/>
              <a:ext cx="6505573" cy="898038"/>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 name="Google Shape;1677;p48"/>
            <p:cNvSpPr/>
            <p:nvPr/>
          </p:nvSpPr>
          <p:spPr>
            <a:xfrm>
              <a:off x="3415089" y="1032402"/>
              <a:ext cx="769937" cy="525197"/>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 name="Google Shape;1675;p48"/>
          <p:cNvGrpSpPr/>
          <p:nvPr/>
        </p:nvGrpSpPr>
        <p:grpSpPr>
          <a:xfrm flipH="1">
            <a:off x="943041" y="3042983"/>
            <a:ext cx="6815728" cy="626311"/>
            <a:chOff x="3321050" y="1066800"/>
            <a:chExt cx="6505573" cy="1508125"/>
          </a:xfrm>
          <a:solidFill>
            <a:srgbClr val="0070C0"/>
          </a:solidFill>
        </p:grpSpPr>
        <p:sp>
          <p:nvSpPr>
            <p:cNvPr id="21" name="Google Shape;1676;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 name="Google Shape;1677;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 name="Google Shape;1675;p48"/>
          <p:cNvGrpSpPr/>
          <p:nvPr/>
        </p:nvGrpSpPr>
        <p:grpSpPr>
          <a:xfrm flipH="1">
            <a:off x="943041" y="1381773"/>
            <a:ext cx="6815728" cy="626311"/>
            <a:chOff x="3321050" y="1066800"/>
            <a:chExt cx="6505573" cy="1508125"/>
          </a:xfrm>
          <a:solidFill>
            <a:srgbClr val="FFC000"/>
          </a:solidFill>
        </p:grpSpPr>
        <p:sp>
          <p:nvSpPr>
            <p:cNvPr id="24" name="Google Shape;1676;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 name="Google Shape;1677;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6" name="Google Shape;1675;p48"/>
          <p:cNvGrpSpPr/>
          <p:nvPr/>
        </p:nvGrpSpPr>
        <p:grpSpPr>
          <a:xfrm flipH="1">
            <a:off x="943041" y="3871786"/>
            <a:ext cx="6815728" cy="923497"/>
            <a:chOff x="3321050" y="1066800"/>
            <a:chExt cx="6505573" cy="1508125"/>
          </a:xfrm>
          <a:solidFill>
            <a:srgbClr val="7030A0"/>
          </a:solidFill>
        </p:grpSpPr>
        <p:sp>
          <p:nvSpPr>
            <p:cNvPr id="27" name="Google Shape;1676;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 name="Google Shape;1677;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8" name="TextBox 37"/>
          <p:cNvSpPr txBox="1"/>
          <p:nvPr/>
        </p:nvSpPr>
        <p:spPr>
          <a:xfrm>
            <a:off x="1653609" y="1510262"/>
            <a:ext cx="4587948" cy="369332"/>
          </a:xfrm>
          <a:prstGeom prst="rect">
            <a:avLst/>
          </a:prstGeom>
          <a:noFill/>
        </p:spPr>
        <p:txBody>
          <a:bodyPr wrap="square">
            <a:spAutoFit/>
          </a:bodyPr>
          <a:lstStyle/>
          <a:p>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kế</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dễ</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Internet</a:t>
            </a:r>
            <a:endParaRPr lang="en-US" sz="1800" dirty="0">
              <a:solidFill>
                <a:schemeClr val="tx1"/>
              </a:solidFill>
            </a:endParaRPr>
          </a:p>
        </p:txBody>
      </p:sp>
      <p:sp>
        <p:nvSpPr>
          <p:cNvPr id="40" name="TextBox 39"/>
          <p:cNvSpPr txBox="1"/>
          <p:nvPr/>
        </p:nvSpPr>
        <p:spPr>
          <a:xfrm>
            <a:off x="1653609" y="2349314"/>
            <a:ext cx="4587948" cy="369332"/>
          </a:xfrm>
          <a:prstGeom prst="rect">
            <a:avLst/>
          </a:prstGeom>
          <a:noFill/>
        </p:spPr>
        <p:txBody>
          <a:bodyPr wrap="square">
            <a:spAutoFit/>
          </a:bodyPr>
          <a:lstStyle/>
          <a:p>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Chuyển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sang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phạm</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tội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lợi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nhuận</a:t>
            </a:r>
            <a:endParaRPr lang="en-US" sz="1800" dirty="0">
              <a:solidFill>
                <a:schemeClr val="tx1"/>
              </a:solidFill>
            </a:endParaRPr>
          </a:p>
        </p:txBody>
      </p:sp>
      <p:sp>
        <p:nvSpPr>
          <p:cNvPr id="42" name="TextBox 41"/>
          <p:cNvSpPr txBox="1"/>
          <p:nvPr/>
        </p:nvSpPr>
        <p:spPr>
          <a:xfrm>
            <a:off x="1653609" y="3171472"/>
            <a:ext cx="4587948" cy="369332"/>
          </a:xfrm>
          <a:prstGeom prst="rect">
            <a:avLst/>
          </a:prstGeom>
          <a:noFill/>
        </p:spPr>
        <p:txBody>
          <a:bodyPr wrap="square">
            <a:spAutoFit/>
          </a:bodyPr>
          <a:lstStyle/>
          <a:p>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Kinh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ngầm</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Internet</a:t>
            </a:r>
            <a:endParaRPr lang="en-US" sz="1800" dirty="0">
              <a:solidFill>
                <a:schemeClr val="tx1"/>
              </a:solidFill>
            </a:endParaRPr>
          </a:p>
        </p:txBody>
      </p:sp>
      <p:sp>
        <p:nvSpPr>
          <p:cNvPr id="44" name="TextBox 43"/>
          <p:cNvSpPr txBox="1"/>
          <p:nvPr/>
        </p:nvSpPr>
        <p:spPr>
          <a:xfrm>
            <a:off x="1653609" y="3997576"/>
            <a:ext cx="5459572" cy="671915"/>
          </a:xfrm>
          <a:prstGeom prst="rect">
            <a:avLst/>
          </a:prstGeom>
          <a:noFill/>
        </p:spPr>
        <p:txBody>
          <a:bodyPr wrap="square">
            <a:spAutoFit/>
          </a:bodyPr>
          <a:lstStyle/>
          <a:p>
            <a:pPr>
              <a:lnSpc>
                <a:spcPct val="107000"/>
              </a:lnSpc>
              <a:spcAft>
                <a:spcPts val="800"/>
              </a:spcAft>
            </a:pP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chất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EC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Vai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trò</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trong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cuộc</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977900" y="1543200"/>
            <a:ext cx="5167179" cy="30426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vi-VN" sz="3600" b="1" dirty="0">
                <a:latin typeface="+mn-lt"/>
              </a:rPr>
              <a:t>TẠI SAO CẦN CÓ CHIẾN LƯỢC BẢO MẬT THƯƠNG MẠI ĐI</a:t>
            </a:r>
            <a:r>
              <a:rPr lang="en-US" sz="3600" b="1" dirty="0">
                <a:latin typeface="+mn-lt"/>
              </a:rPr>
              <a:t>Ệ</a:t>
            </a:r>
            <a:r>
              <a:rPr lang="vi-VN" sz="3600" b="1" dirty="0">
                <a:latin typeface="+mn-lt"/>
              </a:rPr>
              <a:t>N TỬ?</a:t>
            </a:r>
            <a:endParaRPr lang="en-US" sz="3600" b="1" dirty="0">
              <a:latin typeface="+mn-lt"/>
            </a:endParaRPr>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9</a:t>
            </a:fld>
            <a:endParaRPr lang="en-GB"/>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2735</Words>
  <Application>Microsoft Office PowerPoint</Application>
  <PresentationFormat>On-screen Show (16:9)</PresentationFormat>
  <Paragraphs>240</Paragraphs>
  <Slides>45</Slides>
  <Notes>18</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Gurney template</vt:lpstr>
      <vt:lpstr>BẢO MẬT CHỐNG GIAN LẬN TRONG THƯƠNG MẠI ĐIỆN TỬ</vt:lpstr>
      <vt:lpstr>Mục tiêu học tập</vt:lpstr>
      <vt:lpstr>PowerPoint Presentation</vt:lpstr>
      <vt:lpstr>PowerPoint Presentation</vt:lpstr>
      <vt:lpstr>Vấn đề bảo mật thông tin</vt:lpstr>
      <vt:lpstr>Bảo mật thương mại điện tử:</vt:lpstr>
      <vt:lpstr>Bảng xếp hạng mối quan tâm về quản lý an ninh năm 2011 (thứ tự về mức độ quan trọng giảm dần):</vt:lpstr>
      <vt:lpstr>Nguyên nhân của các vấn đề bảo mật thương mại điện tử:</vt:lpstr>
      <vt:lpstr>PowerPoint Presentation</vt:lpstr>
      <vt:lpstr>Các vấn đề và bối cảnh bảo mật thương mại điện tử cơ bản</vt:lpstr>
      <vt:lpstr>CÁC THUẬT NGỮ BẢO MẬT CƠ BẢN</vt:lpstr>
      <vt:lpstr>CÁC THUẬT NGỮ BẢO MẬT CƠ BẢN</vt:lpstr>
      <vt:lpstr>Chiến trường an ninh thương mại điện tử:</vt:lpstr>
      <vt:lpstr>PowerPoint Presentation</vt:lpstr>
      <vt:lpstr>PowerPoint Presentation</vt:lpstr>
      <vt:lpstr>PowerPoint Presentation</vt:lpstr>
      <vt:lpstr>Các phương pháp tấn công kỹ thuật: Từ vi-rút đến từ chối dịch vụ</vt:lpstr>
      <vt:lpstr>Các phương pháp tấn công bảo mật bằng kỹ thuật chính (thứ tự về mức độ quan trọng giảm dần)</vt:lpstr>
      <vt:lpstr>MÃ ĐỘC: VIRUS, WORMS VÀ NGỰA TROJAN</vt:lpstr>
      <vt:lpstr>Virut máy tính có thể lây lan như thế nào</vt:lpstr>
      <vt:lpstr>PowerPoint Presentation</vt:lpstr>
      <vt:lpstr>Phương pháp phi kỹ thuật: Từ tấn công giả mạo (fishing) đến thư rác (spam)</vt:lpstr>
      <vt:lpstr>PowerPoint Presentation</vt:lpstr>
      <vt:lpstr>Fishing được thực hiện như thế nào:</vt:lpstr>
      <vt:lpstr>Mô hình đảm bảo thông tin và chiến lược phòng thủ</vt:lpstr>
      <vt:lpstr>Khung chiến lược bảo mật thương mại điện tử:</vt:lpstr>
      <vt:lpstr>Quy trình quản lý vòng đời bảo mật thương mại điện tử:</vt:lpstr>
      <vt:lpstr>KHU VỰC PHÒNG THỦ CỦA CÁC HỆ THỐNG THƯƠNG MẠI ĐIỆN TỬ</vt:lpstr>
      <vt:lpstr>Phòng thủ I: Kiểm soát truy cập, Mã hóa và PKI</vt:lpstr>
      <vt:lpstr>Kiểm soát truy cập</vt:lpstr>
      <vt:lpstr>MÃ HÓA VÀ HỆ MỘT KHÓA (SYMMETRIC)</vt:lpstr>
      <vt:lpstr>PowerPoint Presentation</vt:lpstr>
      <vt:lpstr>Phòng thủ II: Bảo mật mạng thương mại điện tử</vt:lpstr>
      <vt:lpstr>PowerPoint Presentation</vt:lpstr>
      <vt:lpstr>PowerPoint Presentation</vt:lpstr>
      <vt:lpstr>Phòng thủ III: Kiểm soát chung, Kiểm soát nội bộ, Tuân thủ và các cơ chế phòng vệ khác</vt:lpstr>
      <vt:lpstr>PowerPoint Presentation</vt:lpstr>
      <vt:lpstr>PowerPoint Presentation</vt:lpstr>
      <vt:lpstr>PowerPoint Presentation</vt:lpstr>
      <vt:lpstr>Kinh doanh liên tục, khắc phục sự cố, kiểm tra bảo mật và quản lý rủi ro</vt:lpstr>
      <vt:lpstr>QUẢN LÝ RỦI RO VÀ PHÂN TÍCH CHI PHÍ – LỢI ÍCH</vt:lpstr>
      <vt:lpstr>Triển khai bảo mật thương mại điện tử trên toàn doanh nghiệp</vt:lpstr>
      <vt:lpstr>PowerPoint Presentation</vt:lpstr>
      <vt:lpstr>TẠI SAO KHÓ NGĂN CHẶN TỘI PHẠM INTERNET?</vt:lpstr>
      <vt:lpstr>THANK FOR WATCHING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
  <cp:lastModifiedBy>Admin</cp:lastModifiedBy>
  <cp:revision>9</cp:revision>
  <dcterms:created xsi:type="dcterms:W3CDTF">2023-04-14T02:50:26Z</dcterms:created>
  <dcterms:modified xsi:type="dcterms:W3CDTF">2023-12-06T01:41:40Z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7F19D26E6DF2484298FD3A55411B8FA1</vt:lpwstr>
  </property>
  <property fmtid="{D5CDD505-2E9C-101B-9397-08002B2CF9AE}" pid="3" name="KSOProductBuildVer">
    <vt:lpwstr>1033-11.2.0.11516</vt:lpwstr>
  </property>
</Properties>
</file>